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1.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theme/theme4.xml" ContentType="application/vnd.openxmlformats-officedocument.theme+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7.xml" ContentType="application/vnd.openxmlformats-officedocument.presentationml.tags+xml"/>
  <Override PartName="/ppt/notesSlides/notesSlide5.xml" ContentType="application/vnd.openxmlformats-officedocument.presentationml.notesSlide+xml"/>
  <Override PartName="/ppt/tags/tag8.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ppt/tags/tag17.xml" ContentType="application/vnd.openxmlformats-officedocument.presentationml.tags+xml"/>
  <Override PartName="/ppt/notesSlides/notesSlide17.xml" ContentType="application/vnd.openxmlformats-officedocument.presentationml.notesSlide+xml"/>
  <Override PartName="/ppt/tags/tag18.xml" ContentType="application/vnd.openxmlformats-officedocument.presentationml.tags+xml"/>
  <Override PartName="/ppt/notesSlides/notesSlide18.xml" ContentType="application/vnd.openxmlformats-officedocument.presentationml.notesSlide+xml"/>
  <Override PartName="/ppt/tags/tag19.xml" ContentType="application/vnd.openxmlformats-officedocument.presentationml.tags+xml"/>
  <Override PartName="/ppt/notesSlides/notesSlide19.xml" ContentType="application/vnd.openxmlformats-officedocument.presentationml.notesSlide+xml"/>
  <Override PartName="/ppt/tags/tag20.xml" ContentType="application/vnd.openxmlformats-officedocument.presentationml.tags+xml"/>
  <Override PartName="/ppt/notesSlides/notesSlide20.xml" ContentType="application/vnd.openxmlformats-officedocument.presentationml.notesSlide+xml"/>
  <Override PartName="/ppt/tags/tag21.xml" ContentType="application/vnd.openxmlformats-officedocument.presentationml.tags+xml"/>
  <Override PartName="/ppt/notesSlides/notesSlide21.xml" ContentType="application/vnd.openxmlformats-officedocument.presentationml.notesSlide+xml"/>
  <Override PartName="/ppt/tags/tag22.xml" ContentType="application/vnd.openxmlformats-officedocument.presentationml.tags+xml"/>
  <Override PartName="/ppt/notesSlides/notesSlide22.xml" ContentType="application/vnd.openxmlformats-officedocument.presentationml.notesSlide+xml"/>
  <Override PartName="/ppt/tags/tag23.xml" ContentType="application/vnd.openxmlformats-officedocument.presentationml.tags+xml"/>
  <Override PartName="/ppt/notesSlides/notesSlide23.xml" ContentType="application/vnd.openxmlformats-officedocument.presentationml.notesSlide+xml"/>
  <Override PartName="/ppt/tags/tag24.xml" ContentType="application/vnd.openxmlformats-officedocument.presentationml.tags+xml"/>
  <Override PartName="/ppt/notesSlides/notesSlide24.xml" ContentType="application/vnd.openxmlformats-officedocument.presentationml.notesSlide+xml"/>
  <Override PartName="/ppt/tags/tag25.xml" ContentType="application/vnd.openxmlformats-officedocument.presentationml.tags+xml"/>
  <Override PartName="/ppt/notesSlides/notesSlide25.xml" ContentType="application/vnd.openxmlformats-officedocument.presentationml.notesSlide+xml"/>
  <Override PartName="/ppt/tags/tag26.xml" ContentType="application/vnd.openxmlformats-officedocument.presentationml.tags+xml"/>
  <Override PartName="/ppt/notesSlides/notesSlide26.xml" ContentType="application/vnd.openxmlformats-officedocument.presentationml.notesSlide+xml"/>
  <Override PartName="/ppt/tags/tag27.xml" ContentType="application/vnd.openxmlformats-officedocument.presentationml.tags+xml"/>
  <Override PartName="/ppt/notesSlides/notesSlide27.xml" ContentType="application/vnd.openxmlformats-officedocument.presentationml.notesSlide+xml"/>
  <Override PartName="/ppt/tags/tag28.xml" ContentType="application/vnd.openxmlformats-officedocument.presentationml.tags+xml"/>
  <Override PartName="/ppt/notesSlides/notesSlide28.xml" ContentType="application/vnd.openxmlformats-officedocument.presentationml.notesSlide+xml"/>
  <Override PartName="/ppt/tags/tag29.xml" ContentType="application/vnd.openxmlformats-officedocument.presentationml.tags+xml"/>
  <Override PartName="/ppt/notesSlides/notesSlide29.xml" ContentType="application/vnd.openxmlformats-officedocument.presentationml.notesSlide+xml"/>
  <Override PartName="/ppt/tags/tag30.xml" ContentType="application/vnd.openxmlformats-officedocument.presentationml.tags+xml"/>
  <Override PartName="/ppt/notesSlides/notesSlide30.xml" ContentType="application/vnd.openxmlformats-officedocument.presentationml.notesSlide+xml"/>
  <Override PartName="/ppt/tags/tag31.xml" ContentType="application/vnd.openxmlformats-officedocument.presentationml.tags+xml"/>
  <Override PartName="/ppt/notesSlides/notesSlide31.xml" ContentType="application/vnd.openxmlformats-officedocument.presentationml.notesSlide+xml"/>
  <Override PartName="/ppt/tags/tag32.xml" ContentType="application/vnd.openxmlformats-officedocument.presentationml.tags+xml"/>
  <Override PartName="/ppt/notesSlides/notesSlide32.xml" ContentType="application/vnd.openxmlformats-officedocument.presentationml.notesSlide+xml"/>
  <Override PartName="/ppt/tags/tag33.xml" ContentType="application/vnd.openxmlformats-officedocument.presentationml.tags+xml"/>
  <Override PartName="/ppt/notesSlides/notesSlide33.xml" ContentType="application/vnd.openxmlformats-officedocument.presentationml.notesSlide+xml"/>
  <Override PartName="/ppt/tags/tag34.xml" ContentType="application/vnd.openxmlformats-officedocument.presentationml.tags+xml"/>
  <Override PartName="/ppt/notesSlides/notesSlide34.xml" ContentType="application/vnd.openxmlformats-officedocument.presentationml.notesSlide+xml"/>
  <Override PartName="/ppt/tags/tag35.xml" ContentType="application/vnd.openxmlformats-officedocument.presentationml.tags+xml"/>
  <Override PartName="/ppt/notesSlides/notesSlide35.xml" ContentType="application/vnd.openxmlformats-officedocument.presentationml.notesSlide+xml"/>
  <Override PartName="/ppt/tags/tag36.xml" ContentType="application/vnd.openxmlformats-officedocument.presentationml.tags+xml"/>
  <Override PartName="/ppt/notesSlides/notesSlide36.xml" ContentType="application/vnd.openxmlformats-officedocument.presentationml.notesSlide+xml"/>
  <Override PartName="/ppt/tags/tag37.xml" ContentType="application/vnd.openxmlformats-officedocument.presentationml.tags+xml"/>
  <Override PartName="/ppt/notesSlides/notesSlide37.xml" ContentType="application/vnd.openxmlformats-officedocument.presentationml.notesSlide+xml"/>
  <Override PartName="/ppt/tags/tag38.xml" ContentType="application/vnd.openxmlformats-officedocument.presentationml.tags+xml"/>
  <Override PartName="/ppt/notesSlides/notesSlide38.xml" ContentType="application/vnd.openxmlformats-officedocument.presentationml.notesSlide+xml"/>
  <Override PartName="/ppt/tags/tag39.xml" ContentType="application/vnd.openxmlformats-officedocument.presentationml.tags+xml"/>
  <Override PartName="/ppt/notesSlides/notesSlide39.xml" ContentType="application/vnd.openxmlformats-officedocument.presentationml.notesSlide+xml"/>
  <Override PartName="/ppt/tags/tag40.xml" ContentType="application/vnd.openxmlformats-officedocument.presentationml.tags+xml"/>
  <Override PartName="/ppt/notesSlides/notesSlide40.xml" ContentType="application/vnd.openxmlformats-officedocument.presentationml.notesSlide+xml"/>
  <Override PartName="/ppt/tags/tag41.xml" ContentType="application/vnd.openxmlformats-officedocument.presentationml.tags+xml"/>
  <Override PartName="/ppt/notesSlides/notesSlide41.xml" ContentType="application/vnd.openxmlformats-officedocument.presentationml.notesSlide+xml"/>
  <Override PartName="/ppt/tags/tag42.xml" ContentType="application/vnd.openxmlformats-officedocument.presentationml.tags+xml"/>
  <Override PartName="/ppt/notesSlides/notesSlide42.xml" ContentType="application/vnd.openxmlformats-officedocument.presentationml.notesSlide+xml"/>
  <Override PartName="/ppt/tags/tag43.xml" ContentType="application/vnd.openxmlformats-officedocument.presentationml.tags+xml"/>
  <Override PartName="/ppt/notesSlides/notesSlide43.xml" ContentType="application/vnd.openxmlformats-officedocument.presentationml.notesSlide+xml"/>
  <Override PartName="/ppt/tags/tag44.xml" ContentType="application/vnd.openxmlformats-officedocument.presentationml.tags+xml"/>
  <Override PartName="/ppt/notesSlides/notesSlide44.xml" ContentType="application/vnd.openxmlformats-officedocument.presentationml.notesSlide+xml"/>
  <Override PartName="/ppt/tags/tag45.xml" ContentType="application/vnd.openxmlformats-officedocument.presentationml.tags+xml"/>
  <Override PartName="/ppt/notesSlides/notesSlide45.xml" ContentType="application/vnd.openxmlformats-officedocument.presentationml.notesSlide+xml"/>
  <Override PartName="/ppt/tags/tag46.xml" ContentType="application/vnd.openxmlformats-officedocument.presentationml.tags+xml"/>
  <Override PartName="/ppt/notesSlides/notesSlide4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9" r:id="rId2"/>
    <p:sldMasterId id="2147483736" r:id="rId3"/>
  </p:sldMasterIdLst>
  <p:notesMasterIdLst>
    <p:notesMasterId r:id="rId50"/>
  </p:notesMasterIdLst>
  <p:sldIdLst>
    <p:sldId id="2147477667" r:id="rId4"/>
    <p:sldId id="2732" r:id="rId5"/>
    <p:sldId id="2668" r:id="rId6"/>
    <p:sldId id="317" r:id="rId7"/>
    <p:sldId id="2729" r:id="rId8"/>
    <p:sldId id="2730" r:id="rId9"/>
    <p:sldId id="2731" r:id="rId10"/>
    <p:sldId id="434" r:id="rId11"/>
    <p:sldId id="450" r:id="rId12"/>
    <p:sldId id="2687" r:id="rId13"/>
    <p:sldId id="445" r:id="rId14"/>
    <p:sldId id="2147477671" r:id="rId15"/>
    <p:sldId id="2719" r:id="rId16"/>
    <p:sldId id="2689" r:id="rId17"/>
    <p:sldId id="280" r:id="rId18"/>
    <p:sldId id="284" r:id="rId19"/>
    <p:sldId id="282" r:id="rId20"/>
    <p:sldId id="414" r:id="rId21"/>
    <p:sldId id="2712" r:id="rId22"/>
    <p:sldId id="451" r:id="rId23"/>
    <p:sldId id="369" r:id="rId24"/>
    <p:sldId id="446" r:id="rId25"/>
    <p:sldId id="452" r:id="rId26"/>
    <p:sldId id="2670" r:id="rId27"/>
    <p:sldId id="453" r:id="rId28"/>
    <p:sldId id="2147477668" r:id="rId29"/>
    <p:sldId id="2147477669" r:id="rId30"/>
    <p:sldId id="454" r:id="rId31"/>
    <p:sldId id="2147477670" r:id="rId32"/>
    <p:sldId id="2700" r:id="rId33"/>
    <p:sldId id="455" r:id="rId34"/>
    <p:sldId id="2674" r:id="rId35"/>
    <p:sldId id="2675" r:id="rId36"/>
    <p:sldId id="2676" r:id="rId37"/>
    <p:sldId id="2677" r:id="rId38"/>
    <p:sldId id="461" r:id="rId39"/>
    <p:sldId id="2678" r:id="rId40"/>
    <p:sldId id="2679" r:id="rId41"/>
    <p:sldId id="279" r:id="rId42"/>
    <p:sldId id="2680" r:id="rId43"/>
    <p:sldId id="460" r:id="rId44"/>
    <p:sldId id="469" r:id="rId45"/>
    <p:sldId id="2681" r:id="rId46"/>
    <p:sldId id="2682" r:id="rId47"/>
    <p:sldId id="2640" r:id="rId48"/>
    <p:sldId id="2641" r:id="rId4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CE483F0-FBAD-C8FC-729E-4A8E6B3533D5}" name="Mimi Johnson" initials="MJ" userId="5e01f9e55ad26544"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notesMaster" Target="notesMasters/notesMaster1.xml"/><Relationship Id="rId55" Type="http://schemas.microsoft.com/office/2018/10/relationships/authors" Target="author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theme" Target="theme/theme1.xml"/><Relationship Id="rId5" Type="http://schemas.openxmlformats.org/officeDocument/2006/relationships/slide" Target="slides/slide2.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8" Type="http://schemas.openxmlformats.org/officeDocument/2006/relationships/slide" Target="slides/slide5.xml"/><Relationship Id="rId51" Type="http://schemas.openxmlformats.org/officeDocument/2006/relationships/presProps" Target="presProp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08FD85-C04C-459A-B824-B64A6F71338C}" type="datetimeFigureOut">
              <a:rPr lang="en-US" smtClean="0"/>
              <a:t>10/11/2026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374249-3E12-4B46-8243-8EDC70F9EA3C}" type="slidenum">
              <a:rPr lang="en-US" smtClean="0"/>
              <a:t>‹#›</a:t>
            </a:fld>
            <a:endParaRPr lang="en-US"/>
          </a:p>
        </p:txBody>
      </p:sp>
    </p:spTree>
    <p:extLst>
      <p:ext uri="{BB962C8B-B14F-4D97-AF65-F5344CB8AC3E}">
        <p14:creationId xmlns:p14="http://schemas.microsoft.com/office/powerpoint/2010/main" val="264962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6657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1C4BB3-60E0-A38B-5600-8FC3D00358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B0E290-3FF9-3AB4-C443-B23679A2C38C}"/>
              </a:ext>
            </a:extLst>
          </p:cNvPr>
          <p:cNvSpPr>
            <a:spLocks noGrp="1" noRot="1" noChangeAspect="1"/>
          </p:cNvSpPr>
          <p:nvPr>
            <p:ph type="sldImg"/>
          </p:nvPr>
        </p:nvSpPr>
        <p:spPr>
          <a:xfrm>
            <a:off x="419100" y="641350"/>
            <a:ext cx="6283325" cy="3535363"/>
          </a:xfrm>
        </p:spPr>
      </p:sp>
      <p:sp>
        <p:nvSpPr>
          <p:cNvPr id="3" name="Notes Placeholder 2">
            <a:extLst>
              <a:ext uri="{FF2B5EF4-FFF2-40B4-BE49-F238E27FC236}">
                <a16:creationId xmlns:a16="http://schemas.microsoft.com/office/drawing/2014/main" id="{B0549D40-CC31-D7E7-2671-D8129E4C1D79}"/>
              </a:ext>
            </a:extLst>
          </p:cNvPr>
          <p:cNvSpPr>
            <a:spLocks noGrp="1"/>
          </p:cNvSpPr>
          <p:nvPr>
            <p:ph type="body" idx="1"/>
          </p:nvPr>
        </p:nvSpPr>
        <p:spPr/>
        <p:txBody>
          <a:bodyPr/>
          <a:lstStyle/>
          <a:p>
            <a:endParaRPr lang="en-IN"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509A196D-D630-DF44-1E02-6BE08C58A0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2D21D1-52E2-420B-B491-CFF6D7BB79F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612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9134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AFFAD16-93C4-4128-912C-A06D0861F20B}" type="slidenum">
              <a:rPr lang="en-US" smtClean="0"/>
              <a:t>4</a:t>
            </a:fld>
            <a:endParaRPr lang="en-US"/>
          </a:p>
        </p:txBody>
      </p:sp>
    </p:spTree>
    <p:extLst>
      <p:ext uri="{BB962C8B-B14F-4D97-AF65-F5344CB8AC3E}">
        <p14:creationId xmlns:p14="http://schemas.microsoft.com/office/powerpoint/2010/main" val="94806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D72DA-3772-8B5B-97FC-EEB6FAC658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71AC82-F825-92F3-84E5-FFD396DF2489}"/>
              </a:ext>
            </a:extLst>
          </p:cNvPr>
          <p:cNvSpPr>
            <a:spLocks noGrp="1" noRot="1" noChangeAspect="1"/>
          </p:cNvSpPr>
          <p:nvPr>
            <p:ph type="sldImg"/>
          </p:nvPr>
        </p:nvSpPr>
        <p:spPr>
          <a:xfrm>
            <a:off x="419100" y="641350"/>
            <a:ext cx="6283325" cy="3535363"/>
          </a:xfrm>
        </p:spPr>
      </p:sp>
      <p:sp>
        <p:nvSpPr>
          <p:cNvPr id="3" name="Notes Placeholder 2">
            <a:extLst>
              <a:ext uri="{FF2B5EF4-FFF2-40B4-BE49-F238E27FC236}">
                <a16:creationId xmlns:a16="http://schemas.microsoft.com/office/drawing/2014/main" id="{A78B74F4-EB9B-7B01-FCB1-E66A4B6B8BC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90EF19C-A62E-1BD6-08AD-C65B3CBF1B98}"/>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FFAD16-93C4-4128-912C-A06D0861F2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296010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FFAD16-93C4-4128-912C-A06D0861F2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62877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FFAD16-93C4-4128-912C-A06D0861F20B}" type="slidenum">
              <a:rPr lang="en-US" smtClean="0"/>
              <a:t>7</a:t>
            </a:fld>
            <a:endParaRPr lang="en-US"/>
          </a:p>
        </p:txBody>
      </p:sp>
    </p:spTree>
    <p:extLst>
      <p:ext uri="{BB962C8B-B14F-4D97-AF65-F5344CB8AC3E}">
        <p14:creationId xmlns:p14="http://schemas.microsoft.com/office/powerpoint/2010/main" val="94806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DAFFAD16-93C4-4128-912C-A06D0861F20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70874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836755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E0BCEF-A94D-13EF-AC73-DA7A7F842B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EB16449-E662-8B47-C17B-DC5110EAB8F5}"/>
              </a:ext>
            </a:extLst>
          </p:cNvPr>
          <p:cNvSpPr>
            <a:spLocks noGrp="1" noRot="1" noChangeAspect="1"/>
          </p:cNvSpPr>
          <p:nvPr>
            <p:ph type="sldImg"/>
          </p:nvPr>
        </p:nvSpPr>
        <p:spPr>
          <a:xfrm>
            <a:off x="419100" y="641350"/>
            <a:ext cx="6283325" cy="3535363"/>
          </a:xfrm>
        </p:spPr>
      </p:sp>
      <p:sp>
        <p:nvSpPr>
          <p:cNvPr id="3" name="Notes Placeholder 2">
            <a:extLst>
              <a:ext uri="{FF2B5EF4-FFF2-40B4-BE49-F238E27FC236}">
                <a16:creationId xmlns:a16="http://schemas.microsoft.com/office/drawing/2014/main" id="{04831EB7-0FD0-B042-9662-AF81EC9DFF5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8C17EA-567F-0007-F29B-F41E5DB6CBF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79095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IN"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CA2D21D1-52E2-420B-B491-CFF6D7BB79F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72670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D28CE-8210-5785-D6C2-8DEF6FFFBA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5D2C41-EA10-29B4-4D8C-69AF04636BEF}"/>
              </a:ext>
            </a:extLst>
          </p:cNvPr>
          <p:cNvSpPr>
            <a:spLocks noGrp="1" noRot="1" noChangeAspect="1"/>
          </p:cNvSpPr>
          <p:nvPr>
            <p:ph type="sldImg"/>
          </p:nvPr>
        </p:nvSpPr>
        <p:spPr>
          <a:xfrm>
            <a:off x="469900" y="661988"/>
            <a:ext cx="6491288" cy="3651250"/>
          </a:xfrm>
        </p:spPr>
        <p:txBody>
          <a:bodyPr/>
          <a:lstStyle/>
          <a:p>
            <a:endParaRPr lang="en-US"/>
          </a:p>
        </p:txBody>
      </p:sp>
      <p:sp>
        <p:nvSpPr>
          <p:cNvPr id="3" name="Notes Placeholder 2">
            <a:extLst>
              <a:ext uri="{FF2B5EF4-FFF2-40B4-BE49-F238E27FC236}">
                <a16:creationId xmlns:a16="http://schemas.microsoft.com/office/drawing/2014/main" id="{9D67B562-50FF-6E28-04F2-C421B018EA53}"/>
              </a:ext>
            </a:extLst>
          </p:cNvPr>
          <p:cNvSpPr>
            <a:spLocks noGrp="1"/>
          </p:cNvSpPr>
          <p:nvPr>
            <p:ph type="body" idx="1"/>
          </p:nvPr>
        </p:nvSpPr>
        <p:spPr/>
        <p:txBody>
          <a:bodyPr/>
          <a:lstStyle/>
          <a:p>
            <a:endParaRPr lang="en-IN"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58449872-4CC3-3FAB-DDCE-941A9412CE2B}"/>
              </a:ext>
            </a:extLst>
          </p:cNvPr>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CA2D21D1-52E2-420B-B491-CFF6D7BB79F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76410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AFFAD16-93C4-4128-912C-A06D0861F20B}" type="slidenum">
              <a:rPr lang="en-US" smtClean="0"/>
              <a:t>13</a:t>
            </a:fld>
            <a:endParaRPr lang="en-US"/>
          </a:p>
        </p:txBody>
      </p:sp>
    </p:spTree>
    <p:extLst>
      <p:ext uri="{BB962C8B-B14F-4D97-AF65-F5344CB8AC3E}">
        <p14:creationId xmlns:p14="http://schemas.microsoft.com/office/powerpoint/2010/main" val="94806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83C7DE-122D-D3F7-AE60-63C9F4CDE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363A49-12B4-DCEC-1B7A-B2B7A0DC7C0C}"/>
              </a:ext>
            </a:extLst>
          </p:cNvPr>
          <p:cNvSpPr>
            <a:spLocks noGrp="1" noRot="1" noChangeAspect="1"/>
          </p:cNvSpPr>
          <p:nvPr>
            <p:ph type="sldImg"/>
          </p:nvPr>
        </p:nvSpPr>
        <p:spPr>
          <a:xfrm>
            <a:off x="419100" y="641350"/>
            <a:ext cx="6283325" cy="3535363"/>
          </a:xfrm>
        </p:spPr>
      </p:sp>
      <p:sp>
        <p:nvSpPr>
          <p:cNvPr id="3" name="Notes Placeholder 2">
            <a:extLst>
              <a:ext uri="{FF2B5EF4-FFF2-40B4-BE49-F238E27FC236}">
                <a16:creationId xmlns:a16="http://schemas.microsoft.com/office/drawing/2014/main" id="{6B0125A5-19F2-D38D-40D0-9C2B1A79EC50}"/>
              </a:ext>
            </a:extLst>
          </p:cNvPr>
          <p:cNvSpPr>
            <a:spLocks noGrp="1"/>
          </p:cNvSpPr>
          <p:nvPr>
            <p:ph type="body" idx="1"/>
          </p:nvPr>
        </p:nvSpPr>
        <p:spPr/>
        <p:txBody>
          <a:bodyPr/>
          <a:lstStyle/>
          <a:p>
            <a:endParaRPr lang="en-US" baseline="0"/>
          </a:p>
          <a:p>
            <a:endParaRPr lang="en-US"/>
          </a:p>
        </p:txBody>
      </p:sp>
      <p:sp>
        <p:nvSpPr>
          <p:cNvPr id="4" name="Slide Number Placeholder 3">
            <a:extLst>
              <a:ext uri="{FF2B5EF4-FFF2-40B4-BE49-F238E27FC236}">
                <a16:creationId xmlns:a16="http://schemas.microsoft.com/office/drawing/2014/main" id="{F49DCC00-B8E9-DBCD-0C76-759139720014}"/>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FFAD16-93C4-4128-912C-A06D0861F2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649843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07079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4752045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546989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FFAD16-93C4-4128-912C-A06D0861F2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4599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E2AE0-D753-38FB-C791-C123BC815B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657AFA-2357-07A3-FF34-0C6658945EEE}"/>
              </a:ext>
            </a:extLst>
          </p:cNvPr>
          <p:cNvSpPr>
            <a:spLocks noGrp="1" noRot="1" noChangeAspect="1"/>
          </p:cNvSpPr>
          <p:nvPr>
            <p:ph type="sldImg"/>
          </p:nvPr>
        </p:nvSpPr>
        <p:spPr>
          <a:xfrm>
            <a:off x="419100" y="641350"/>
            <a:ext cx="6283325" cy="3535363"/>
          </a:xfrm>
        </p:spPr>
      </p:sp>
      <p:sp>
        <p:nvSpPr>
          <p:cNvPr id="3" name="Notes Placeholder 2">
            <a:extLst>
              <a:ext uri="{FF2B5EF4-FFF2-40B4-BE49-F238E27FC236}">
                <a16:creationId xmlns:a16="http://schemas.microsoft.com/office/drawing/2014/main" id="{F568F254-8380-98B6-5DD0-AE23A6D6A50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89797F9-68F1-1FFB-88DB-8749BA5A5813}"/>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AFFAD16-93C4-4128-912C-A06D0861F20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07192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260657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sz="1900" dirty="0">
              <a:latin typeface="Times New Roman" panose="02020603050405020304" pitchFamily="18" charset="0"/>
              <a:ea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32811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712333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59676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04698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0960346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5183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004752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483196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19100" y="641350"/>
            <a:ext cx="6283325" cy="3535363"/>
          </a:xfrm>
        </p:spPr>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537164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161D3-30B3-8924-9BBE-9EFE200D17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22E7B5-61CA-1EA4-AB46-3D7D00F1E68F}"/>
              </a:ext>
            </a:extLst>
          </p:cNvPr>
          <p:cNvSpPr>
            <a:spLocks noGrp="1" noRot="1" noChangeAspect="1"/>
          </p:cNvSpPr>
          <p:nvPr>
            <p:ph type="sldImg"/>
          </p:nvPr>
        </p:nvSpPr>
        <p:spPr>
          <a:xfrm>
            <a:off x="419100" y="641350"/>
            <a:ext cx="6283325" cy="3535363"/>
          </a:xfrm>
        </p:spPr>
      </p:sp>
      <p:sp>
        <p:nvSpPr>
          <p:cNvPr id="3" name="Notes Placeholder 2">
            <a:extLst>
              <a:ext uri="{FF2B5EF4-FFF2-40B4-BE49-F238E27FC236}">
                <a16:creationId xmlns:a16="http://schemas.microsoft.com/office/drawing/2014/main" id="{D51F898B-B925-88EB-4435-185E0D15DF1C}"/>
              </a:ext>
            </a:extLst>
          </p:cNvPr>
          <p:cNvSpPr>
            <a:spLocks noGrp="1"/>
          </p:cNvSpPr>
          <p:nvPr>
            <p:ph type="body" idx="1"/>
          </p:nvPr>
        </p:nvSpPr>
        <p:spPr/>
        <p:txBody>
          <a:bodyPr/>
          <a:lstStyle/>
          <a:p>
            <a:endParaRPr lang="en-US">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a:extLst>
              <a:ext uri="{FF2B5EF4-FFF2-40B4-BE49-F238E27FC236}">
                <a16:creationId xmlns:a16="http://schemas.microsoft.com/office/drawing/2014/main" id="{898AEC47-CF2A-784A-CCC5-A0DD6969FF1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5854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32846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243785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524338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332502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933188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036450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568762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6861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b="0"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4027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414484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296142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7527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3256156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endParaRPr lang="en-US" dirty="0">
              <a:solidFill>
                <a:srgbClr val="0070C0"/>
              </a:solidFill>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F5A1C8A5-0BD7-4AED-BE14-C98ADEE72F70}"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63795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r>
              <a:rPr lang="en-US" dirty="0"/>
              <a:t>Happy Enrolling </a:t>
            </a:r>
          </a:p>
        </p:txBody>
      </p:sp>
      <p:sp>
        <p:nvSpPr>
          <p:cNvPr id="4" name="Slide Number Placeholder 3"/>
          <p:cNvSpPr>
            <a:spLocks noGrp="1"/>
          </p:cNvSpPr>
          <p:nvPr>
            <p:ph type="sldNum" sz="quarter" idx="5"/>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DAFFAD16-93C4-4128-912C-A06D0861F20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43063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69900" y="661988"/>
            <a:ext cx="6491288" cy="3651250"/>
          </a:xfrm>
        </p:spPr>
        <p:txBody>
          <a:bodyPr/>
          <a:lstStyle/>
          <a:p>
            <a:endParaRPr lang="en-US"/>
          </a:p>
        </p:txBody>
      </p:sp>
      <p:sp>
        <p:nvSpPr>
          <p:cNvPr id="3" name="Notes Placeholder 2"/>
          <p:cNvSpPr>
            <a:spLocks noGrp="1"/>
          </p:cNvSpPr>
          <p:nvPr>
            <p:ph type="body" idx="1"/>
          </p:nvPr>
        </p:nvSpPr>
        <p:spPr/>
        <p:txBody>
          <a:bodyPr/>
          <a:lstStyle/>
          <a:p>
            <a:pPr>
              <a:spcBef>
                <a:spcPts val="104"/>
              </a:spcBef>
              <a:spcAft>
                <a:spcPts val="104"/>
              </a:spcAft>
            </a:pPr>
            <a:endParaRPr lang="en-US" sz="1000" spc="10" dirty="0">
              <a:solidFill>
                <a:srgbClr val="000000"/>
              </a:solidFill>
              <a:latin typeface="Arial" panose="020B0604020202020204" pitchFamily="34" charset="0"/>
            </a:endParaRPr>
          </a:p>
        </p:txBody>
      </p:sp>
      <p:sp>
        <p:nvSpPr>
          <p:cNvPr id="4" name="Slide Number Placeholder 3"/>
          <p:cNvSpPr>
            <a:spLocks noGrp="1"/>
          </p:cNvSpPr>
          <p:nvPr>
            <p:ph type="sldNum" sz="quarter" idx="10"/>
          </p:nvPr>
        </p:nvSpPr>
        <p:spPr/>
        <p:txBody>
          <a:bodyPr/>
          <a:lstStyle/>
          <a:p>
            <a:pPr marL="0" marR="0" lvl="0" indent="0" algn="r" defTabSz="948507" rtl="0" eaLnBrk="1" fontAlgn="auto" latinLnBrk="0" hangingPunct="1">
              <a:lnSpc>
                <a:spcPct val="100000"/>
              </a:lnSpc>
              <a:spcBef>
                <a:spcPts val="0"/>
              </a:spcBef>
              <a:spcAft>
                <a:spcPts val="0"/>
              </a:spcAft>
              <a:buClrTx/>
              <a:buSzTx/>
              <a:buFontTx/>
              <a:buNone/>
              <a:tabLst/>
              <a:defRPr/>
            </a:pPr>
            <a:fld id="{DAFFAD16-93C4-4128-912C-A06D0861F20B}"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48507"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76626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8.jpe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1_Title and Content">
    <p:spTree>
      <p:nvGrpSpPr>
        <p:cNvPr id="1" name=""/>
        <p:cNvGrpSpPr/>
        <p:nvPr/>
      </p:nvGrpSpPr>
      <p:grpSpPr>
        <a:xfrm>
          <a:off x="0" y="0"/>
          <a:ext cx="0" cy="0"/>
          <a:chOff x="0" y="0"/>
          <a:chExt cx="0" cy="0"/>
        </a:xfrm>
      </p:grpSpPr>
      <p:sp>
        <p:nvSpPr>
          <p:cNvPr id="4" name="Rectangle 3"/>
          <p:cNvSpPr/>
          <p:nvPr/>
        </p:nvSpPr>
        <p:spPr>
          <a:xfrm>
            <a:off x="0" y="0"/>
            <a:ext cx="12192000" cy="687332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943720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7_Title and Content">
    <p:spTree>
      <p:nvGrpSpPr>
        <p:cNvPr id="1" name=""/>
        <p:cNvGrpSpPr/>
        <p:nvPr/>
      </p:nvGrpSpPr>
      <p:grpSpPr>
        <a:xfrm>
          <a:off x="0" y="0"/>
          <a:ext cx="0" cy="0"/>
          <a:chOff x="0" y="0"/>
          <a:chExt cx="0" cy="0"/>
        </a:xfrm>
      </p:grpSpPr>
      <p:sp>
        <p:nvSpPr>
          <p:cNvPr id="4" name="Rectangle 3"/>
          <p:cNvSpPr/>
          <p:nvPr/>
        </p:nvSpPr>
        <p:spPr>
          <a:xfrm>
            <a:off x="0" y="0"/>
            <a:ext cx="12192000" cy="687332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10937119" y="243502"/>
            <a:ext cx="986167" cy="276999"/>
          </a:xfrm>
          <a:prstGeom prst="rect">
            <a:avLst/>
          </a:prstGeom>
        </p:spPr>
        <p:txBody>
          <a:bodyPr wrap="non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439676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2_Title and Content">
    <p:spTree>
      <p:nvGrpSpPr>
        <p:cNvPr id="1" name=""/>
        <p:cNvGrpSpPr/>
        <p:nvPr/>
      </p:nvGrpSpPr>
      <p:grpSpPr>
        <a:xfrm>
          <a:off x="0" y="0"/>
          <a:ext cx="0" cy="0"/>
          <a:chOff x="0" y="0"/>
          <a:chExt cx="0" cy="0"/>
        </a:xfrm>
      </p:grpSpPr>
      <p:sp>
        <p:nvSpPr>
          <p:cNvPr id="5" name="Rectangle 4"/>
          <p:cNvSpPr/>
          <p:nvPr/>
        </p:nvSpPr>
        <p:spPr>
          <a:xfrm>
            <a:off x="10937119" y="243502"/>
            <a:ext cx="986167" cy="276999"/>
          </a:xfrm>
          <a:prstGeom prst="rect">
            <a:avLst/>
          </a:prstGeom>
        </p:spPr>
        <p:txBody>
          <a:bodyPr wrap="non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52113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8_Title and Content">
    <p:bg>
      <p:bgPr>
        <a:solidFill>
          <a:schemeClr val="accent1"/>
        </a:solidFill>
        <a:effectLst/>
      </p:bgPr>
    </p:bg>
    <p:spTree>
      <p:nvGrpSpPr>
        <p:cNvPr id="1" name=""/>
        <p:cNvGrpSpPr/>
        <p:nvPr/>
      </p:nvGrpSpPr>
      <p:grpSpPr>
        <a:xfrm>
          <a:off x="0" y="0"/>
          <a:ext cx="0" cy="0"/>
          <a:chOff x="0" y="0"/>
          <a:chExt cx="0" cy="0"/>
        </a:xfrm>
      </p:grpSpPr>
      <p:sp>
        <p:nvSpPr>
          <p:cNvPr id="410" name="Rectangle 409"/>
          <p:cNvSpPr/>
          <p:nvPr/>
        </p:nvSpPr>
        <p:spPr>
          <a:xfrm>
            <a:off x="10639713" y="243502"/>
            <a:ext cx="1328620" cy="276999"/>
          </a:xfrm>
          <a:prstGeom prst="rect">
            <a:avLst/>
          </a:prstGeom>
        </p:spPr>
        <p:txBody>
          <a:bodyPr wrap="square">
            <a:spAutoFit/>
          </a:bodyPr>
          <a:lstStyle/>
          <a:p>
            <a:pPr algn="r"/>
            <a:r>
              <a:rPr lang="en-US" sz="800" b="0" spc="600" dirty="0">
                <a:solidFill>
                  <a:schemeClr val="bg1"/>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12522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13_Title and Content">
    <p:bg>
      <p:bgPr>
        <a:solidFill>
          <a:schemeClr val="tx2"/>
        </a:solidFill>
        <a:effectLst/>
      </p:bgPr>
    </p:bg>
    <p:spTree>
      <p:nvGrpSpPr>
        <p:cNvPr id="1" name=""/>
        <p:cNvGrpSpPr/>
        <p:nvPr/>
      </p:nvGrpSpPr>
      <p:grpSpPr>
        <a:xfrm>
          <a:off x="0" y="0"/>
          <a:ext cx="0" cy="0"/>
          <a:chOff x="0" y="0"/>
          <a:chExt cx="0" cy="0"/>
        </a:xfrm>
      </p:grpSpPr>
      <p:sp>
        <p:nvSpPr>
          <p:cNvPr id="410" name="Rectangle 409"/>
          <p:cNvSpPr/>
          <p:nvPr/>
        </p:nvSpPr>
        <p:spPr>
          <a:xfrm>
            <a:off x="10639713" y="243502"/>
            <a:ext cx="1328620" cy="276999"/>
          </a:xfrm>
          <a:prstGeom prst="rect">
            <a:avLst/>
          </a:prstGeom>
        </p:spPr>
        <p:txBody>
          <a:bodyPr wrap="square">
            <a:spAutoFit/>
          </a:bodyPr>
          <a:lstStyle/>
          <a:p>
            <a:pPr algn="r"/>
            <a:r>
              <a:rPr lang="en-US" sz="800" b="0" spc="600" dirty="0">
                <a:solidFill>
                  <a:schemeClr val="bg1"/>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710351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14_Title and Content">
    <p:bg>
      <p:bgPr>
        <a:solidFill>
          <a:schemeClr val="accent5"/>
        </a:solidFill>
        <a:effectLst/>
      </p:bgPr>
    </p:bg>
    <p:spTree>
      <p:nvGrpSpPr>
        <p:cNvPr id="1" name=""/>
        <p:cNvGrpSpPr/>
        <p:nvPr/>
      </p:nvGrpSpPr>
      <p:grpSpPr>
        <a:xfrm>
          <a:off x="0" y="0"/>
          <a:ext cx="0" cy="0"/>
          <a:chOff x="0" y="0"/>
          <a:chExt cx="0" cy="0"/>
        </a:xfrm>
      </p:grpSpPr>
      <p:sp>
        <p:nvSpPr>
          <p:cNvPr id="410" name="Rectangle 409"/>
          <p:cNvSpPr/>
          <p:nvPr/>
        </p:nvSpPr>
        <p:spPr>
          <a:xfrm>
            <a:off x="10639713" y="243502"/>
            <a:ext cx="1328620" cy="276999"/>
          </a:xfrm>
          <a:prstGeom prst="rect">
            <a:avLst/>
          </a:prstGeom>
        </p:spPr>
        <p:txBody>
          <a:bodyPr wrap="square">
            <a:spAutoFit/>
          </a:bodyPr>
          <a:lstStyle/>
          <a:p>
            <a:pPr algn="r"/>
            <a:r>
              <a:rPr lang="en-US" sz="800" b="0" spc="600" dirty="0">
                <a:solidFill>
                  <a:schemeClr val="bg1"/>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62416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solidFill>
            <a:schemeClr val="bg1">
              <a:lumMod val="75000"/>
            </a:schemeClr>
          </a:solidFill>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a:p>
            <a:endParaRPr lang="en-US" dirty="0"/>
          </a:p>
        </p:txBody>
      </p:sp>
      <p:sp>
        <p:nvSpPr>
          <p:cNvPr id="11" name="Rectangle 10"/>
          <p:cNvSpPr/>
          <p:nvPr/>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44000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4" name="Picture Placeholder 3"/>
          <p:cNvSpPr>
            <a:spLocks noGrp="1"/>
          </p:cNvSpPr>
          <p:nvPr>
            <p:ph type="pic" sz="quarter" idx="17" hasCustomPrompt="1"/>
          </p:nvPr>
        </p:nvSpPr>
        <p:spPr>
          <a:xfrm>
            <a:off x="609981" y="2243709"/>
            <a:ext cx="4986147" cy="4000500"/>
          </a:xfrm>
          <a:solidFill>
            <a:schemeClr val="bg1">
              <a:lumMod val="75000"/>
            </a:schemeClr>
          </a:solidFill>
        </p:spPr>
        <p:txBody>
          <a:bodyPr>
            <a:normAutofit/>
          </a:bodyPr>
          <a:lstStyle>
            <a:lvl1pPr>
              <a:defRPr sz="2000" baseline="0">
                <a:solidFill>
                  <a:schemeClr val="bg1"/>
                </a:solidFill>
              </a:defRPr>
            </a:lvl1pPr>
          </a:lstStyle>
          <a:p>
            <a:r>
              <a:rPr lang="en-US" dirty="0"/>
              <a:t>Click image placeholder insert your picture, and “Send to back”</a:t>
            </a:r>
          </a:p>
        </p:txBody>
      </p:sp>
      <p:sp>
        <p:nvSpPr>
          <p:cNvPr id="6" name="Rectangle 5"/>
          <p:cNvSpPr/>
          <p:nvPr/>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mj-lt"/>
              </a:rPr>
              <a:t>PAGE</a:t>
            </a:r>
            <a:r>
              <a:rPr lang="en-US" sz="1200" dirty="0">
                <a:solidFill>
                  <a:schemeClr val="tx1">
                    <a:lumMod val="85000"/>
                    <a:lumOff val="15000"/>
                  </a:schemeClr>
                </a:solidFill>
                <a:latin typeface="+mj-lt"/>
              </a:rPr>
              <a:t> </a:t>
            </a:r>
            <a:fld id="{1FF971EA-3A6D-44E0-AE21-1C9457776B3F}" type="slidenum">
              <a:rPr lang="en-US" sz="1200" smtClean="0">
                <a:solidFill>
                  <a:schemeClr val="tx1">
                    <a:lumMod val="85000"/>
                    <a:lumOff val="15000"/>
                  </a:schemeClr>
                </a:solidFill>
                <a:latin typeface="+mj-lt"/>
              </a:rPr>
              <a:pPr algn="r"/>
              <a:t>‹#›</a:t>
            </a:fld>
            <a:endParaRPr lang="en-US" sz="1100" dirty="0">
              <a:solidFill>
                <a:schemeClr val="tx1">
                  <a:lumMod val="85000"/>
                  <a:lumOff val="15000"/>
                </a:schemeClr>
              </a:solidFill>
              <a:latin typeface="+mj-lt"/>
            </a:endParaRPr>
          </a:p>
        </p:txBody>
      </p:sp>
    </p:spTree>
    <p:extLst>
      <p:ext uri="{BB962C8B-B14F-4D97-AF65-F5344CB8AC3E}">
        <p14:creationId xmlns:p14="http://schemas.microsoft.com/office/powerpoint/2010/main" val="16452341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and Content">
    <p:spTree>
      <p:nvGrpSpPr>
        <p:cNvPr id="1" name=""/>
        <p:cNvGrpSpPr/>
        <p:nvPr/>
      </p:nvGrpSpPr>
      <p:grpSpPr>
        <a:xfrm>
          <a:off x="0" y="0"/>
          <a:ext cx="0" cy="0"/>
          <a:chOff x="0" y="0"/>
          <a:chExt cx="0" cy="0"/>
        </a:xfrm>
      </p:grpSpPr>
      <p:sp>
        <p:nvSpPr>
          <p:cNvPr id="4" name="Picture Placeholder 3"/>
          <p:cNvSpPr>
            <a:spLocks noGrp="1"/>
          </p:cNvSpPr>
          <p:nvPr>
            <p:ph type="pic" sz="quarter" idx="17" hasCustomPrompt="1"/>
          </p:nvPr>
        </p:nvSpPr>
        <p:spPr>
          <a:xfrm>
            <a:off x="6181725" y="1304925"/>
            <a:ext cx="4000500" cy="4000500"/>
          </a:xfrm>
          <a:solidFill>
            <a:schemeClr val="bg1">
              <a:lumMod val="75000"/>
            </a:schemeClr>
          </a:solidFill>
        </p:spPr>
        <p:txBody>
          <a:bodyPr>
            <a:normAutofit/>
          </a:bodyPr>
          <a:lstStyle>
            <a:lvl1pPr>
              <a:defRPr sz="2000" baseline="0">
                <a:solidFill>
                  <a:schemeClr val="bg1"/>
                </a:solidFill>
              </a:defRPr>
            </a:lvl1pPr>
          </a:lstStyle>
          <a:p>
            <a:r>
              <a:rPr lang="en-US" dirty="0"/>
              <a:t>Click image placeholder insert your picture, and “Send to back”</a:t>
            </a:r>
          </a:p>
        </p:txBody>
      </p:sp>
      <p:sp>
        <p:nvSpPr>
          <p:cNvPr id="6" name="Rectangle 5"/>
          <p:cNvSpPr/>
          <p:nvPr/>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mj-lt"/>
              </a:rPr>
              <a:t>PAGE</a:t>
            </a:r>
            <a:r>
              <a:rPr lang="en-US" sz="1200" dirty="0">
                <a:solidFill>
                  <a:schemeClr val="tx1">
                    <a:lumMod val="85000"/>
                    <a:lumOff val="15000"/>
                  </a:schemeClr>
                </a:solidFill>
                <a:latin typeface="+mj-lt"/>
              </a:rPr>
              <a:t> </a:t>
            </a:r>
            <a:fld id="{1FF971EA-3A6D-44E0-AE21-1C9457776B3F}" type="slidenum">
              <a:rPr lang="en-US" sz="1200" smtClean="0">
                <a:solidFill>
                  <a:schemeClr val="tx1">
                    <a:lumMod val="85000"/>
                    <a:lumOff val="15000"/>
                  </a:schemeClr>
                </a:solidFill>
                <a:latin typeface="+mj-lt"/>
              </a:rPr>
              <a:pPr algn="r"/>
              <a:t>‹#›</a:t>
            </a:fld>
            <a:endParaRPr lang="en-US" sz="1100" dirty="0">
              <a:solidFill>
                <a:schemeClr val="tx1">
                  <a:lumMod val="85000"/>
                  <a:lumOff val="15000"/>
                </a:schemeClr>
              </a:solidFill>
              <a:latin typeface="+mj-lt"/>
            </a:endParaRPr>
          </a:p>
        </p:txBody>
      </p:sp>
    </p:spTree>
    <p:extLst>
      <p:ext uri="{BB962C8B-B14F-4D97-AF65-F5344CB8AC3E}">
        <p14:creationId xmlns:p14="http://schemas.microsoft.com/office/powerpoint/2010/main" val="1184360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_Title and Content">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12192000" cy="4001359"/>
          </a:xfrm>
          <a:solidFill>
            <a:schemeClr val="bg1">
              <a:lumMod val="7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a:p>
            <a:endParaRPr lang="en-US" dirty="0"/>
          </a:p>
        </p:txBody>
      </p:sp>
      <p:sp>
        <p:nvSpPr>
          <p:cNvPr id="6" name="Rectangle 5"/>
          <p:cNvSpPr/>
          <p:nvPr/>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6902666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6_Title and Content">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841248"/>
            <a:ext cx="12192000" cy="2952847"/>
          </a:xfrm>
          <a:solidFill>
            <a:schemeClr val="bg1">
              <a:lumMod val="7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a:p>
            <a:endParaRPr lang="en-US" dirty="0"/>
          </a:p>
        </p:txBody>
      </p:sp>
      <p:sp>
        <p:nvSpPr>
          <p:cNvPr id="6" name="Rectangle 5"/>
          <p:cNvSpPr/>
          <p:nvPr/>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953705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9_Title and Content">
    <p:spTree>
      <p:nvGrpSpPr>
        <p:cNvPr id="1" name=""/>
        <p:cNvGrpSpPr/>
        <p:nvPr/>
      </p:nvGrpSpPr>
      <p:grpSpPr>
        <a:xfrm>
          <a:off x="0" y="0"/>
          <a:ext cx="0" cy="0"/>
          <a:chOff x="0" y="0"/>
          <a:chExt cx="0" cy="0"/>
        </a:xfrm>
      </p:grpSpPr>
      <p:sp>
        <p:nvSpPr>
          <p:cNvPr id="27" name="Picture Placeholder 26"/>
          <p:cNvSpPr>
            <a:spLocks noGrp="1"/>
          </p:cNvSpPr>
          <p:nvPr>
            <p:ph type="pic" sz="quarter" idx="10" hasCustomPrompt="1"/>
          </p:nvPr>
        </p:nvSpPr>
        <p:spPr>
          <a:xfrm>
            <a:off x="1972573" y="2235328"/>
            <a:ext cx="2314575" cy="2312988"/>
          </a:xfrm>
          <a:prstGeom prst="rect">
            <a:avLst/>
          </a:prstGeom>
          <a:solidFill>
            <a:schemeClr val="bg1">
              <a:lumMod val="75000"/>
            </a:schemeClr>
          </a:solid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p:txBody>
      </p:sp>
      <p:sp>
        <p:nvSpPr>
          <p:cNvPr id="28" name="Picture Placeholder 26"/>
          <p:cNvSpPr>
            <a:spLocks noGrp="1"/>
          </p:cNvSpPr>
          <p:nvPr>
            <p:ph type="pic" sz="quarter" idx="11" hasCustomPrompt="1"/>
          </p:nvPr>
        </p:nvSpPr>
        <p:spPr>
          <a:xfrm>
            <a:off x="5010409" y="2235328"/>
            <a:ext cx="2314575" cy="2312988"/>
          </a:xfrm>
          <a:prstGeom prst="rect">
            <a:avLst/>
          </a:prstGeom>
          <a:solidFill>
            <a:schemeClr val="bg1">
              <a:lumMod val="75000"/>
            </a:schemeClr>
          </a:solidFill>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a:p>
            <a:endParaRPr lang="en-US" dirty="0"/>
          </a:p>
          <a:p>
            <a:endParaRPr lang="en-US" dirty="0"/>
          </a:p>
        </p:txBody>
      </p:sp>
      <p:sp>
        <p:nvSpPr>
          <p:cNvPr id="29" name="Picture Placeholder 26"/>
          <p:cNvSpPr>
            <a:spLocks noGrp="1"/>
          </p:cNvSpPr>
          <p:nvPr>
            <p:ph type="pic" sz="quarter" idx="12" hasCustomPrompt="1"/>
          </p:nvPr>
        </p:nvSpPr>
        <p:spPr>
          <a:xfrm>
            <a:off x="7936074" y="2235328"/>
            <a:ext cx="2314575" cy="2312988"/>
          </a:xfrm>
          <a:prstGeom prst="rect">
            <a:avLst/>
          </a:prstGeom>
          <a:solidFill>
            <a:schemeClr val="bg1">
              <a:lumMod val="75000"/>
            </a:schemeClr>
          </a:solidFill>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a:p>
            <a:endParaRPr lang="en-US" dirty="0"/>
          </a:p>
          <a:p>
            <a:endParaRPr lang="en-US" dirty="0"/>
          </a:p>
        </p:txBody>
      </p:sp>
      <p:sp>
        <p:nvSpPr>
          <p:cNvPr id="8" name="Rectangle 7"/>
          <p:cNvSpPr/>
          <p:nvPr/>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4058834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10_Custom Layout">
    <p:spTree>
      <p:nvGrpSpPr>
        <p:cNvPr id="1" name=""/>
        <p:cNvGrpSpPr/>
        <p:nvPr/>
      </p:nvGrpSpPr>
      <p:grpSpPr>
        <a:xfrm>
          <a:off x="0" y="0"/>
          <a:ext cx="0" cy="0"/>
          <a:chOff x="0" y="0"/>
          <a:chExt cx="0" cy="0"/>
        </a:xfrm>
      </p:grpSpPr>
      <p:sp>
        <p:nvSpPr>
          <p:cNvPr id="7" name="Picture Placeholder 14">
            <a:extLst>
              <a:ext uri="{FF2B5EF4-FFF2-40B4-BE49-F238E27FC236}">
                <a16:creationId xmlns:a16="http://schemas.microsoft.com/office/drawing/2014/main" id="{9CACE90A-8013-4C5B-BDD7-10498CF69154}"/>
              </a:ext>
            </a:extLst>
          </p:cNvPr>
          <p:cNvSpPr>
            <a:spLocks noGrp="1"/>
          </p:cNvSpPr>
          <p:nvPr>
            <p:ph type="pic" sz="quarter" idx="245" hasCustomPrompt="1"/>
          </p:nvPr>
        </p:nvSpPr>
        <p:spPr>
          <a:xfrm>
            <a:off x="5573919" y="1302441"/>
            <a:ext cx="6202018" cy="4397408"/>
          </a:xfrm>
          <a:custGeom>
            <a:avLst/>
            <a:gdLst>
              <a:gd name="connsiteX0" fmla="*/ 0 w 6202018"/>
              <a:gd name="connsiteY0" fmla="*/ 0 h 4397408"/>
              <a:gd name="connsiteX1" fmla="*/ 6202018 w 6202018"/>
              <a:gd name="connsiteY1" fmla="*/ 0 h 4397408"/>
              <a:gd name="connsiteX2" fmla="*/ 6202018 w 6202018"/>
              <a:gd name="connsiteY2" fmla="*/ 4397408 h 4397408"/>
              <a:gd name="connsiteX3" fmla="*/ 0 w 6202018"/>
              <a:gd name="connsiteY3" fmla="*/ 4397408 h 4397408"/>
            </a:gdLst>
            <a:ahLst/>
            <a:cxnLst>
              <a:cxn ang="0">
                <a:pos x="connsiteX0" y="connsiteY0"/>
              </a:cxn>
              <a:cxn ang="0">
                <a:pos x="connsiteX1" y="connsiteY1"/>
              </a:cxn>
              <a:cxn ang="0">
                <a:pos x="connsiteX2" y="connsiteY2"/>
              </a:cxn>
              <a:cxn ang="0">
                <a:pos x="connsiteX3" y="connsiteY3"/>
              </a:cxn>
            </a:cxnLst>
            <a:rect l="l" t="t" r="r" b="b"/>
            <a:pathLst>
              <a:path w="6202018" h="4397408">
                <a:moveTo>
                  <a:pt x="0" y="0"/>
                </a:moveTo>
                <a:lnTo>
                  <a:pt x="6202018" y="0"/>
                </a:lnTo>
                <a:lnTo>
                  <a:pt x="6202018" y="4397408"/>
                </a:lnTo>
                <a:lnTo>
                  <a:pt x="0" y="4397408"/>
                </a:lnTo>
                <a:close/>
              </a:path>
            </a:pathLst>
          </a:custGeom>
          <a:solidFill>
            <a:schemeClr val="bg1">
              <a:lumMod val="65000"/>
            </a:schemeClr>
          </a:solidFill>
        </p:spPr>
        <p:txBody>
          <a:bodyPr wrap="square">
            <a:noAutofit/>
          </a:bodyPr>
          <a:lstStyle>
            <a:lvl1pPr>
              <a:defRPr sz="1200">
                <a:solidFill>
                  <a:schemeClr val="bg1"/>
                </a:solidFill>
              </a:defRPr>
            </a:lvl1pPr>
          </a:lstStyle>
          <a:p>
            <a:r>
              <a:rPr lang="en-US" dirty="0"/>
              <a:t>Click image placeholder insert your picture, and “Send to back”</a:t>
            </a:r>
          </a:p>
        </p:txBody>
      </p:sp>
      <p:sp>
        <p:nvSpPr>
          <p:cNvPr id="8" name="Picture Placeholder 11">
            <a:extLst>
              <a:ext uri="{FF2B5EF4-FFF2-40B4-BE49-F238E27FC236}">
                <a16:creationId xmlns:a16="http://schemas.microsoft.com/office/drawing/2014/main" id="{FCF72D65-64B6-4949-9FEE-E8CDB51C57C0}"/>
              </a:ext>
            </a:extLst>
          </p:cNvPr>
          <p:cNvSpPr>
            <a:spLocks noGrp="1"/>
          </p:cNvSpPr>
          <p:nvPr>
            <p:ph type="pic" sz="quarter" idx="244" hasCustomPrompt="1"/>
          </p:nvPr>
        </p:nvSpPr>
        <p:spPr>
          <a:xfrm>
            <a:off x="606563" y="3742463"/>
            <a:ext cx="2316922" cy="1957387"/>
          </a:xfrm>
          <a:custGeom>
            <a:avLst/>
            <a:gdLst>
              <a:gd name="connsiteX0" fmla="*/ 0 w 2316922"/>
              <a:gd name="connsiteY0" fmla="*/ 0 h 1957387"/>
              <a:gd name="connsiteX1" fmla="*/ 2316922 w 2316922"/>
              <a:gd name="connsiteY1" fmla="*/ 0 h 1957387"/>
              <a:gd name="connsiteX2" fmla="*/ 2316922 w 2316922"/>
              <a:gd name="connsiteY2" fmla="*/ 1957387 h 1957387"/>
              <a:gd name="connsiteX3" fmla="*/ 0 w 2316922"/>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2316922" h="1957387">
                <a:moveTo>
                  <a:pt x="0" y="0"/>
                </a:moveTo>
                <a:lnTo>
                  <a:pt x="2316922" y="0"/>
                </a:lnTo>
                <a:lnTo>
                  <a:pt x="2316922" y="1957387"/>
                </a:lnTo>
                <a:lnTo>
                  <a:pt x="0" y="1957387"/>
                </a:lnTo>
                <a:close/>
              </a:path>
            </a:pathLst>
          </a:custGeom>
          <a:solidFill>
            <a:schemeClr val="bg1">
              <a:lumMod val="65000"/>
            </a:schemeClr>
          </a:solidFill>
        </p:spPr>
        <p:txBody>
          <a:bodyPr wrap="square">
            <a:noAutofit/>
          </a:bodyPr>
          <a:lstStyle>
            <a:lvl1pPr>
              <a:defRPr sz="1200">
                <a:solidFill>
                  <a:schemeClr val="bg1"/>
                </a:solidFill>
              </a:defRPr>
            </a:lvl1pPr>
          </a:lstStyle>
          <a:p>
            <a:r>
              <a:rPr lang="en-US" dirty="0"/>
              <a:t>Click image placeholder insert your picture, and “Send to back”</a:t>
            </a:r>
          </a:p>
        </p:txBody>
      </p:sp>
      <p:sp>
        <p:nvSpPr>
          <p:cNvPr id="9" name="Picture Placeholder 12">
            <a:extLst>
              <a:ext uri="{FF2B5EF4-FFF2-40B4-BE49-F238E27FC236}">
                <a16:creationId xmlns:a16="http://schemas.microsoft.com/office/drawing/2014/main" id="{96ADD230-78C3-41AB-B086-9493439283A1}"/>
              </a:ext>
            </a:extLst>
          </p:cNvPr>
          <p:cNvSpPr>
            <a:spLocks noGrp="1"/>
          </p:cNvSpPr>
          <p:nvPr>
            <p:ph type="pic" sz="quarter" idx="243" hasCustomPrompt="1"/>
          </p:nvPr>
        </p:nvSpPr>
        <p:spPr>
          <a:xfrm>
            <a:off x="2989745" y="3742462"/>
            <a:ext cx="2517914" cy="1957387"/>
          </a:xfrm>
          <a:custGeom>
            <a:avLst/>
            <a:gdLst>
              <a:gd name="connsiteX0" fmla="*/ 0 w 2517914"/>
              <a:gd name="connsiteY0" fmla="*/ 0 h 1957387"/>
              <a:gd name="connsiteX1" fmla="*/ 2517914 w 2517914"/>
              <a:gd name="connsiteY1" fmla="*/ 0 h 1957387"/>
              <a:gd name="connsiteX2" fmla="*/ 2517914 w 2517914"/>
              <a:gd name="connsiteY2" fmla="*/ 1957387 h 1957387"/>
              <a:gd name="connsiteX3" fmla="*/ 0 w 2517914"/>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2517914" h="1957387">
                <a:moveTo>
                  <a:pt x="0" y="0"/>
                </a:moveTo>
                <a:lnTo>
                  <a:pt x="2517914" y="0"/>
                </a:lnTo>
                <a:lnTo>
                  <a:pt x="2517914" y="1957387"/>
                </a:lnTo>
                <a:lnTo>
                  <a:pt x="0" y="1957387"/>
                </a:lnTo>
                <a:close/>
              </a:path>
            </a:pathLst>
          </a:custGeom>
          <a:solidFill>
            <a:schemeClr val="bg1">
              <a:lumMod val="65000"/>
            </a:schemeClr>
          </a:solidFill>
        </p:spPr>
        <p:txBody>
          <a:bodyPr wrap="square">
            <a:noAutofit/>
          </a:bodyPr>
          <a:lstStyle>
            <a:lvl1pPr>
              <a:defRPr sz="1200">
                <a:solidFill>
                  <a:schemeClr val="bg1"/>
                </a:solidFill>
              </a:defRPr>
            </a:lvl1pPr>
          </a:lstStyle>
          <a:p>
            <a:r>
              <a:rPr lang="en-US" dirty="0"/>
              <a:t>Click image placeholder insert your picture, and “Send to back”</a:t>
            </a:r>
          </a:p>
        </p:txBody>
      </p:sp>
      <p:sp>
        <p:nvSpPr>
          <p:cNvPr id="13" name="Rectangle 12"/>
          <p:cNvSpPr/>
          <p:nvPr/>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53409712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8_Custom Layout">
    <p:spTree>
      <p:nvGrpSpPr>
        <p:cNvPr id="1" name=""/>
        <p:cNvGrpSpPr/>
        <p:nvPr/>
      </p:nvGrpSpPr>
      <p:grpSpPr>
        <a:xfrm>
          <a:off x="0" y="0"/>
          <a:ext cx="0" cy="0"/>
          <a:chOff x="0" y="0"/>
          <a:chExt cx="0" cy="0"/>
        </a:xfrm>
      </p:grpSpPr>
      <p:pic>
        <p:nvPicPr>
          <p:cNvPr id="5" name="Picture 2" descr="C:\Users\user\Desktop\Downloads\iphone_PNG5730.png"/>
          <p:cNvPicPr>
            <a:picLocks noChangeAspect="1" noChangeArrowheads="1"/>
          </p:cNvPicPr>
          <p:nvPr/>
        </p:nvPicPr>
        <p:blipFill>
          <a:blip r:embed="rId2"/>
          <a:srcRect/>
          <a:stretch>
            <a:fillRect/>
          </a:stretch>
        </p:blipFill>
        <p:spPr bwMode="auto">
          <a:xfrm flipH="1">
            <a:off x="6460977" y="1490503"/>
            <a:ext cx="4114264" cy="5367051"/>
          </a:xfrm>
          <a:prstGeom prst="rect">
            <a:avLst/>
          </a:prstGeom>
          <a:noFill/>
        </p:spPr>
      </p:pic>
      <p:sp>
        <p:nvSpPr>
          <p:cNvPr id="3" name="Picture Placeholder 7"/>
          <p:cNvSpPr>
            <a:spLocks noGrp="1"/>
          </p:cNvSpPr>
          <p:nvPr>
            <p:ph type="pic" sz="quarter" idx="10" hasCustomPrompt="1"/>
          </p:nvPr>
        </p:nvSpPr>
        <p:spPr>
          <a:xfrm>
            <a:off x="7114042" y="2022647"/>
            <a:ext cx="1855097" cy="3225113"/>
          </a:xfrm>
          <a:solidFill>
            <a:schemeClr val="bg1">
              <a:lumMod val="65000"/>
            </a:schemeClr>
          </a:solidFill>
        </p:spPr>
        <p:txBody>
          <a:bodyPr>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baseline="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p:txBody>
      </p:sp>
      <p:sp>
        <p:nvSpPr>
          <p:cNvPr id="7" name="Rectangle 6"/>
          <p:cNvSpPr/>
          <p:nvPr/>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mj-lt"/>
              </a:rPr>
              <a:t>PAGE</a:t>
            </a:r>
            <a:r>
              <a:rPr lang="en-US" sz="1200" dirty="0">
                <a:solidFill>
                  <a:schemeClr val="tx1">
                    <a:lumMod val="85000"/>
                    <a:lumOff val="15000"/>
                  </a:schemeClr>
                </a:solidFill>
                <a:latin typeface="+mj-lt"/>
              </a:rPr>
              <a:t> </a:t>
            </a:r>
            <a:fld id="{1FF971EA-3A6D-44E0-AE21-1C9457776B3F}" type="slidenum">
              <a:rPr lang="en-US" sz="1200" smtClean="0">
                <a:solidFill>
                  <a:schemeClr val="tx1">
                    <a:lumMod val="85000"/>
                    <a:lumOff val="15000"/>
                  </a:schemeClr>
                </a:solidFill>
                <a:latin typeface="+mj-lt"/>
              </a:rPr>
              <a:pPr algn="r"/>
              <a:t>‹#›</a:t>
            </a:fld>
            <a:endParaRPr lang="en-US" sz="1100" dirty="0">
              <a:solidFill>
                <a:schemeClr val="tx1">
                  <a:lumMod val="85000"/>
                  <a:lumOff val="15000"/>
                </a:schemeClr>
              </a:solidFill>
              <a:latin typeface="+mj-lt"/>
            </a:endParaRPr>
          </a:p>
        </p:txBody>
      </p:sp>
    </p:spTree>
    <p:extLst>
      <p:ext uri="{BB962C8B-B14F-4D97-AF65-F5344CB8AC3E}">
        <p14:creationId xmlns:p14="http://schemas.microsoft.com/office/powerpoint/2010/main" val="39878436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9_Custom Layout">
    <p:spTree>
      <p:nvGrpSpPr>
        <p:cNvPr id="1" name=""/>
        <p:cNvGrpSpPr/>
        <p:nvPr/>
      </p:nvGrpSpPr>
      <p:grpSpPr>
        <a:xfrm>
          <a:off x="0" y="0"/>
          <a:ext cx="0" cy="0"/>
          <a:chOff x="0" y="0"/>
          <a:chExt cx="0" cy="0"/>
        </a:xfrm>
      </p:grpSpPr>
      <p:pic>
        <p:nvPicPr>
          <p:cNvPr id="6" name="Picture 5" descr="ipad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6651502" y="108382"/>
            <a:ext cx="4946005" cy="6857107"/>
          </a:xfrm>
          <a:prstGeom prst="rect">
            <a:avLst/>
          </a:prstGeom>
        </p:spPr>
      </p:pic>
      <p:sp>
        <p:nvSpPr>
          <p:cNvPr id="3" name="Picture Placeholder 7"/>
          <p:cNvSpPr>
            <a:spLocks noGrp="1"/>
          </p:cNvSpPr>
          <p:nvPr>
            <p:ph type="pic" sz="quarter" idx="10" hasCustomPrompt="1"/>
          </p:nvPr>
        </p:nvSpPr>
        <p:spPr>
          <a:xfrm>
            <a:off x="6334125" y="1641647"/>
            <a:ext cx="5238749" cy="3911428"/>
          </a:xfrm>
          <a:solidFill>
            <a:schemeClr val="bg1">
              <a:lumMod val="65000"/>
            </a:schemeClr>
          </a:solidFill>
        </p:spPr>
        <p:txBody>
          <a:bodyPr>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baseline="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p:txBody>
      </p:sp>
      <p:sp>
        <p:nvSpPr>
          <p:cNvPr id="8" name="Rectangle 7"/>
          <p:cNvSpPr/>
          <p:nvPr/>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11593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600"/>
                                        <p:tgtEl>
                                          <p:spTgt spid="6"/>
                                        </p:tgtEl>
                                      </p:cBhvr>
                                    </p:animEffect>
                                    <p:anim calcmode="lin" valueType="num">
                                      <p:cBhvr>
                                        <p:cTn id="8" dur="600" fill="hold"/>
                                        <p:tgtEl>
                                          <p:spTgt spid="6"/>
                                        </p:tgtEl>
                                        <p:attrNameLst>
                                          <p:attrName>ppt_x</p:attrName>
                                        </p:attrNameLst>
                                      </p:cBhvr>
                                      <p:tavLst>
                                        <p:tav tm="0">
                                          <p:val>
                                            <p:strVal val="#ppt_x"/>
                                          </p:val>
                                        </p:tav>
                                        <p:tav tm="100000">
                                          <p:val>
                                            <p:strVal val="#ppt_x"/>
                                          </p:val>
                                        </p:tav>
                                      </p:tavLst>
                                    </p:anim>
                                    <p:anim calcmode="lin" valueType="num">
                                      <p:cBhvr>
                                        <p:cTn id="9" dur="6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AD3713-048A-A62A-E454-16CA7872A772}"/>
              </a:ext>
            </a:extLst>
          </p:cNvPr>
          <p:cNvSpPr>
            <a:spLocks noGrp="1"/>
          </p:cNvSpPr>
          <p:nvPr>
            <p:ph type="dt" sz="half" idx="10"/>
          </p:nvPr>
        </p:nvSpPr>
        <p:spPr/>
        <p:txBody>
          <a:bodyPr/>
          <a:lstStyle/>
          <a:p>
            <a:fld id="{9BD23DD9-B9BF-4F0C-A5FC-4C8028DCFEC2}" type="datetimeFigureOut">
              <a:rPr lang="en-US" smtClean="0"/>
              <a:t>10/11/2026</a:t>
            </a:fld>
            <a:endParaRPr lang="en-US"/>
          </a:p>
        </p:txBody>
      </p:sp>
      <p:sp>
        <p:nvSpPr>
          <p:cNvPr id="3" name="Footer Placeholder 2">
            <a:extLst>
              <a:ext uri="{FF2B5EF4-FFF2-40B4-BE49-F238E27FC236}">
                <a16:creationId xmlns:a16="http://schemas.microsoft.com/office/drawing/2014/main" id="{1AF50869-1E2F-1074-6167-9EE9E9B2DA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AA21346-4942-7B2B-B1DB-F970231806A9}"/>
              </a:ext>
            </a:extLst>
          </p:cNvPr>
          <p:cNvSpPr>
            <a:spLocks noGrp="1"/>
          </p:cNvSpPr>
          <p:nvPr>
            <p:ph type="sldNum" sz="quarter" idx="12"/>
          </p:nvPr>
        </p:nvSpPr>
        <p:spPr/>
        <p:txBody>
          <a:bodyPr/>
          <a:lstStyle/>
          <a:p>
            <a:fld id="{F3E6755E-E6DB-4B97-A17F-0729250D0E3D}" type="slidenum">
              <a:rPr lang="en-US" smtClean="0"/>
              <a:t>‹#›</a:t>
            </a:fld>
            <a:endParaRPr lang="en-US"/>
          </a:p>
        </p:txBody>
      </p:sp>
    </p:spTree>
    <p:extLst>
      <p:ext uri="{BB962C8B-B14F-4D97-AF65-F5344CB8AC3E}">
        <p14:creationId xmlns:p14="http://schemas.microsoft.com/office/powerpoint/2010/main" val="176267813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87FD3E-0296-FB47-7A78-EDAD2E126E2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17DEEB-72C9-B08A-CA03-AC486A09C751}"/>
              </a:ext>
            </a:extLst>
          </p:cNvPr>
          <p:cNvSpPr>
            <a:spLocks noGrp="1"/>
          </p:cNvSpPr>
          <p:nvPr>
            <p:ph type="dt" sz="half" idx="10"/>
          </p:nvPr>
        </p:nvSpPr>
        <p:spPr/>
        <p:txBody>
          <a:bodyPr/>
          <a:lstStyle/>
          <a:p>
            <a:fld id="{9BD23DD9-B9BF-4F0C-A5FC-4C8028DCFEC2}" type="datetimeFigureOut">
              <a:rPr lang="en-US" smtClean="0"/>
              <a:t>10/11/2026</a:t>
            </a:fld>
            <a:endParaRPr lang="en-US"/>
          </a:p>
        </p:txBody>
      </p:sp>
      <p:sp>
        <p:nvSpPr>
          <p:cNvPr id="4" name="Footer Placeholder 3">
            <a:extLst>
              <a:ext uri="{FF2B5EF4-FFF2-40B4-BE49-F238E27FC236}">
                <a16:creationId xmlns:a16="http://schemas.microsoft.com/office/drawing/2014/main" id="{8E59B9BF-07F7-F6F9-94CA-772EE9424FA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DBED695-926D-27C8-5933-7BA9A61ADFD7}"/>
              </a:ext>
            </a:extLst>
          </p:cNvPr>
          <p:cNvSpPr>
            <a:spLocks noGrp="1"/>
          </p:cNvSpPr>
          <p:nvPr>
            <p:ph type="sldNum" sz="quarter" idx="12"/>
          </p:nvPr>
        </p:nvSpPr>
        <p:spPr/>
        <p:txBody>
          <a:bodyPr/>
          <a:lstStyle/>
          <a:p>
            <a:fld id="{F3E6755E-E6DB-4B97-A17F-0729250D0E3D}" type="slidenum">
              <a:rPr lang="en-US" smtClean="0"/>
              <a:t>‹#›</a:t>
            </a:fld>
            <a:endParaRPr lang="en-US"/>
          </a:p>
        </p:txBody>
      </p:sp>
    </p:spTree>
    <p:extLst>
      <p:ext uri="{BB962C8B-B14F-4D97-AF65-F5344CB8AC3E}">
        <p14:creationId xmlns:p14="http://schemas.microsoft.com/office/powerpoint/2010/main" val="20879933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With Header - Short Title Slide">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2509173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Thank You">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A66F85D3-B164-4713-A1BA-48A7B9EDAF91}"/>
              </a:ext>
            </a:extLst>
          </p:cNvPr>
          <p:cNvSpPr>
            <a:spLocks noGrp="1"/>
          </p:cNvSpPr>
          <p:nvPr>
            <p:ph type="pic" sz="quarter" idx="13"/>
          </p:nvPr>
        </p:nvSpPr>
        <p:spPr>
          <a:xfrm>
            <a:off x="1" y="0"/>
            <a:ext cx="12192000" cy="6858000"/>
          </a:xfrm>
        </p:spPr>
        <p:txBody>
          <a:bodyPr anchor="ctr"/>
          <a:lstStyle>
            <a:lvl1pPr algn="ctr">
              <a:buFontTx/>
              <a:buNone/>
              <a:defRPr/>
            </a:lvl1pPr>
          </a:lstStyle>
          <a:p>
            <a:endParaRPr lang="en-IN"/>
          </a:p>
        </p:txBody>
      </p:sp>
      <p:sp>
        <p:nvSpPr>
          <p:cNvPr id="2" name="Date Placeholder 1"/>
          <p:cNvSpPr>
            <a:spLocks noGrp="1"/>
          </p:cNvSpPr>
          <p:nvPr>
            <p:ph type="dt" sz="half" idx="10"/>
          </p:nvPr>
        </p:nvSpPr>
        <p:spPr/>
        <p:txBody>
          <a:bodyPr/>
          <a:lstStyle/>
          <a:p>
            <a:fld id="{425404F2-BE9A-4460-8815-8F645183555F}" type="datetimeFigureOut">
              <a:rPr lang="en-US" smtClean="0"/>
              <a:pPr/>
              <a:t>10/11/2026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399423548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2" descr="C:\Users\mrechin\Downloads\Depositphotos_185222968_xl-2015.jp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2040"/>
          <a:stretch/>
        </p:blipFill>
        <p:spPr bwMode="auto">
          <a:xfrm>
            <a:off x="0" y="1511287"/>
            <a:ext cx="12192000" cy="5346714"/>
          </a:xfrm>
          <a:prstGeom prst="rect">
            <a:avLst/>
          </a:prstGeom>
          <a:noFill/>
          <a:extLst>
            <a:ext uri="{909E8E84-426E-40DD-AFC4-6F175D3DCCD1}">
              <a14:hiddenFill xmlns:a14="http://schemas.microsoft.com/office/drawing/2010/main">
                <a:solidFill>
                  <a:srgbClr val="FFFFFF"/>
                </a:solidFill>
              </a14:hiddenFill>
            </a:ext>
          </a:extLst>
        </p:spPr>
      </p:pic>
      <p:grpSp>
        <p:nvGrpSpPr>
          <p:cNvPr id="10" name="Group 9"/>
          <p:cNvGrpSpPr/>
          <p:nvPr userDrawn="1"/>
        </p:nvGrpSpPr>
        <p:grpSpPr>
          <a:xfrm>
            <a:off x="5373800" y="346203"/>
            <a:ext cx="6367447" cy="2203509"/>
            <a:chOff x="3643912" y="244531"/>
            <a:chExt cx="5834071" cy="2773479"/>
          </a:xfrm>
        </p:grpSpPr>
        <p:sp>
          <p:nvSpPr>
            <p:cNvPr id="13" name="Oval 12"/>
            <p:cNvSpPr/>
            <p:nvPr/>
          </p:nvSpPr>
          <p:spPr>
            <a:xfrm>
              <a:off x="4030980" y="1021570"/>
              <a:ext cx="1996440" cy="1996440"/>
            </a:xfrm>
            <a:prstGeom prst="ellipse">
              <a:avLst/>
            </a:prstGeom>
            <a:solidFill>
              <a:schemeClr val="accent3">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4" name="Oval 13"/>
            <p:cNvSpPr/>
            <p:nvPr/>
          </p:nvSpPr>
          <p:spPr>
            <a:xfrm>
              <a:off x="3643912" y="381000"/>
              <a:ext cx="1211623" cy="1211623"/>
            </a:xfrm>
            <a:prstGeom prst="ellipse">
              <a:avLst/>
            </a:prstGeom>
            <a:solidFill>
              <a:schemeClr val="accent6">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5" name="Oval 14"/>
            <p:cNvSpPr/>
            <p:nvPr/>
          </p:nvSpPr>
          <p:spPr>
            <a:xfrm>
              <a:off x="5710542" y="1368280"/>
              <a:ext cx="1303020" cy="1303020"/>
            </a:xfrm>
            <a:prstGeom prst="ellipse">
              <a:avLst/>
            </a:prstGeom>
            <a:solidFill>
              <a:schemeClr val="accent4">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6" name="Oval 15"/>
            <p:cNvSpPr/>
            <p:nvPr/>
          </p:nvSpPr>
          <p:spPr>
            <a:xfrm>
              <a:off x="6781800" y="244531"/>
              <a:ext cx="2696183" cy="2696183"/>
            </a:xfrm>
            <a:prstGeom prst="ellipse">
              <a:avLst/>
            </a:prstGeom>
            <a:solidFill>
              <a:schemeClr val="accent1">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7" name="Oval 16"/>
            <p:cNvSpPr/>
            <p:nvPr/>
          </p:nvSpPr>
          <p:spPr>
            <a:xfrm>
              <a:off x="5310492" y="912690"/>
              <a:ext cx="800101" cy="800101"/>
            </a:xfrm>
            <a:prstGeom prst="ellipse">
              <a:avLst/>
            </a:prstGeom>
            <a:solidFill>
              <a:schemeClr val="tx2">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grpSp>
      <p:sp>
        <p:nvSpPr>
          <p:cNvPr id="11" name="Rectangle 10">
            <a:extLst>
              <a:ext uri="{FF2B5EF4-FFF2-40B4-BE49-F238E27FC236}">
                <a16:creationId xmlns:a16="http://schemas.microsoft.com/office/drawing/2014/main" id="{63F36AB8-5FC4-F44F-87E8-3FAF27E296D9}"/>
              </a:ext>
            </a:extLst>
          </p:cNvPr>
          <p:cNvSpPr/>
          <p:nvPr userDrawn="1"/>
        </p:nvSpPr>
        <p:spPr>
          <a:xfrm>
            <a:off x="-1" y="5580529"/>
            <a:ext cx="12192001" cy="127747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2" name="Rectangle 11">
            <a:extLst>
              <a:ext uri="{FF2B5EF4-FFF2-40B4-BE49-F238E27FC236}">
                <a16:creationId xmlns:a16="http://schemas.microsoft.com/office/drawing/2014/main" id="{1A486AAF-A82B-D542-89B7-3F50B6B022C6}"/>
              </a:ext>
            </a:extLst>
          </p:cNvPr>
          <p:cNvSpPr/>
          <p:nvPr userDrawn="1"/>
        </p:nvSpPr>
        <p:spPr>
          <a:xfrm>
            <a:off x="569140" y="5479676"/>
            <a:ext cx="3269673" cy="20170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8" name="Rectangle 7"/>
          <p:cNvSpPr/>
          <p:nvPr userDrawn="1"/>
        </p:nvSpPr>
        <p:spPr>
          <a:xfrm>
            <a:off x="609598" y="459441"/>
            <a:ext cx="4399630" cy="87129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24" b="1" dirty="0">
                <a:solidFill>
                  <a:schemeClr val="accent6"/>
                </a:solidFill>
              </a:rPr>
              <a:t>ADD</a:t>
            </a:r>
            <a:r>
              <a:rPr lang="en-US" sz="2824" b="1" baseline="0" dirty="0">
                <a:solidFill>
                  <a:schemeClr val="accent6"/>
                </a:solidFill>
              </a:rPr>
              <a:t> COMPANY LOGO</a:t>
            </a:r>
            <a:endParaRPr lang="en-US" sz="2824" b="1" dirty="0">
              <a:solidFill>
                <a:schemeClr val="accent6"/>
              </a:solidFill>
            </a:endParaRPr>
          </a:p>
        </p:txBody>
      </p:sp>
      <p:pic>
        <p:nvPicPr>
          <p:cNvPr id="18" name="Picture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299848" y="5966460"/>
            <a:ext cx="2441399" cy="640080"/>
          </a:xfrm>
          <a:prstGeom prst="rect">
            <a:avLst/>
          </a:prstGeom>
        </p:spPr>
      </p:pic>
    </p:spTree>
    <p:extLst>
      <p:ext uri="{BB962C8B-B14F-4D97-AF65-F5344CB8AC3E}">
        <p14:creationId xmlns:p14="http://schemas.microsoft.com/office/powerpoint/2010/main" val="30622707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over 5a">
    <p:spTree>
      <p:nvGrpSpPr>
        <p:cNvPr id="1" name=""/>
        <p:cNvGrpSpPr/>
        <p:nvPr/>
      </p:nvGrpSpPr>
      <p:grpSpPr>
        <a:xfrm>
          <a:off x="0" y="0"/>
          <a:ext cx="0" cy="0"/>
          <a:chOff x="0" y="0"/>
          <a:chExt cx="0" cy="0"/>
        </a:xfrm>
      </p:grpSpPr>
      <p:sp>
        <p:nvSpPr>
          <p:cNvPr id="12" name="Rectangle 11"/>
          <p:cNvSpPr/>
          <p:nvPr userDrawn="1"/>
        </p:nvSpPr>
        <p:spPr>
          <a:xfrm>
            <a:off x="0" y="5715000"/>
            <a:ext cx="12192000" cy="1143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89896" tIns="44948" rIns="89896" bIns="44948" rtlCol="0" anchor="ctr"/>
          <a:lstStyle/>
          <a:p>
            <a:pPr algn="ctr"/>
            <a:endParaRPr lang="en-US" sz="1588"/>
          </a:p>
        </p:txBody>
      </p:sp>
      <p:pic>
        <p:nvPicPr>
          <p:cNvPr id="14" name="Picture 1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597" y="5966460"/>
            <a:ext cx="2441399" cy="640080"/>
          </a:xfrm>
          <a:prstGeom prst="rect">
            <a:avLst/>
          </a:prstGeom>
        </p:spPr>
      </p:pic>
      <p:sp>
        <p:nvSpPr>
          <p:cNvPr id="2" name="Title 1"/>
          <p:cNvSpPr>
            <a:spLocks noGrp="1"/>
          </p:cNvSpPr>
          <p:nvPr>
            <p:ph type="ctrTitle"/>
          </p:nvPr>
        </p:nvSpPr>
        <p:spPr>
          <a:xfrm>
            <a:off x="609599" y="2130425"/>
            <a:ext cx="7035114" cy="1470025"/>
          </a:xfrm>
        </p:spPr>
        <p:txBody>
          <a:bodyPr lIns="0" tIns="0" rIns="0" bIns="0" anchor="t" anchorCtr="0">
            <a:normAutofit/>
          </a:bodyPr>
          <a:lstStyle>
            <a:lvl1pPr algn="l">
              <a:defRPr sz="4677" b="1">
                <a:solidFill>
                  <a:schemeClr val="bg2"/>
                </a:solidFill>
              </a:defRPr>
            </a:lvl1pPr>
          </a:lstStyle>
          <a:p>
            <a:r>
              <a:rPr lang="en-US" dirty="0"/>
              <a:t>Click to edit Master title style</a:t>
            </a:r>
          </a:p>
        </p:txBody>
      </p:sp>
      <p:sp>
        <p:nvSpPr>
          <p:cNvPr id="3" name="Subtitle 2"/>
          <p:cNvSpPr>
            <a:spLocks noGrp="1"/>
          </p:cNvSpPr>
          <p:nvPr>
            <p:ph type="subTitle" idx="1"/>
          </p:nvPr>
        </p:nvSpPr>
        <p:spPr>
          <a:xfrm>
            <a:off x="609600" y="4009771"/>
            <a:ext cx="4481385" cy="1427203"/>
          </a:xfrm>
        </p:spPr>
        <p:txBody>
          <a:bodyPr lIns="0" tIns="0" rIns="0" bIns="0">
            <a:normAutofit/>
          </a:bodyPr>
          <a:lstStyle>
            <a:lvl1pPr marL="0" indent="0" algn="l">
              <a:buNone/>
              <a:defRPr sz="2912">
                <a:solidFill>
                  <a:schemeClr val="accent6"/>
                </a:solidFill>
              </a:defRPr>
            </a:lvl1pPr>
            <a:lvl2pPr marL="449505" indent="0" algn="ctr">
              <a:buNone/>
              <a:defRPr>
                <a:solidFill>
                  <a:schemeClr val="tx1">
                    <a:tint val="75000"/>
                  </a:schemeClr>
                </a:solidFill>
              </a:defRPr>
            </a:lvl2pPr>
            <a:lvl3pPr marL="899010" indent="0" algn="ctr">
              <a:buNone/>
              <a:defRPr>
                <a:solidFill>
                  <a:schemeClr val="tx1">
                    <a:tint val="75000"/>
                  </a:schemeClr>
                </a:solidFill>
              </a:defRPr>
            </a:lvl3pPr>
            <a:lvl4pPr marL="1348516" indent="0" algn="ctr">
              <a:buNone/>
              <a:defRPr>
                <a:solidFill>
                  <a:schemeClr val="tx1">
                    <a:tint val="75000"/>
                  </a:schemeClr>
                </a:solidFill>
              </a:defRPr>
            </a:lvl4pPr>
            <a:lvl5pPr marL="1798021" indent="0" algn="ctr">
              <a:buNone/>
              <a:defRPr>
                <a:solidFill>
                  <a:schemeClr val="tx1">
                    <a:tint val="75000"/>
                  </a:schemeClr>
                </a:solidFill>
              </a:defRPr>
            </a:lvl5pPr>
            <a:lvl6pPr marL="2247527" indent="0" algn="ctr">
              <a:buNone/>
              <a:defRPr>
                <a:solidFill>
                  <a:schemeClr val="tx1">
                    <a:tint val="75000"/>
                  </a:schemeClr>
                </a:solidFill>
              </a:defRPr>
            </a:lvl6pPr>
            <a:lvl7pPr marL="2697032" indent="0" algn="ctr">
              <a:buNone/>
              <a:defRPr>
                <a:solidFill>
                  <a:schemeClr val="tx1">
                    <a:tint val="75000"/>
                  </a:schemeClr>
                </a:solidFill>
              </a:defRPr>
            </a:lvl7pPr>
            <a:lvl8pPr marL="3146538" indent="0" algn="ctr">
              <a:buNone/>
              <a:defRPr>
                <a:solidFill>
                  <a:schemeClr val="tx1">
                    <a:tint val="75000"/>
                  </a:schemeClr>
                </a:solidFill>
              </a:defRPr>
            </a:lvl8pPr>
            <a:lvl9pPr marL="3596043" indent="0" algn="ctr">
              <a:buNone/>
              <a:defRPr>
                <a:solidFill>
                  <a:schemeClr val="tx1">
                    <a:tint val="75000"/>
                  </a:schemeClr>
                </a:solidFill>
              </a:defRPr>
            </a:lvl9pPr>
          </a:lstStyle>
          <a:p>
            <a:r>
              <a:rPr lang="en-US" dirty="0"/>
              <a:t>Click to edit Master subtitle style</a:t>
            </a:r>
          </a:p>
        </p:txBody>
      </p:sp>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l="18826" t="-1869" r="15086" b="4407"/>
          <a:stretch/>
        </p:blipFill>
        <p:spPr>
          <a:xfrm>
            <a:off x="4036526" y="838265"/>
            <a:ext cx="8155475" cy="6019735"/>
          </a:xfrm>
          <a:prstGeom prst="rect">
            <a:avLst/>
          </a:prstGeom>
        </p:spPr>
      </p:pic>
      <p:sp>
        <p:nvSpPr>
          <p:cNvPr id="10" name="TextBox 9"/>
          <p:cNvSpPr txBox="1"/>
          <p:nvPr userDrawn="1"/>
        </p:nvSpPr>
        <p:spPr>
          <a:xfrm>
            <a:off x="569141" y="566192"/>
            <a:ext cx="8006093" cy="1303562"/>
          </a:xfrm>
          <a:prstGeom prst="rect">
            <a:avLst/>
          </a:prstGeom>
          <a:noFill/>
        </p:spPr>
        <p:txBody>
          <a:bodyPr wrap="square" lIns="0" tIns="0" rIns="0" bIns="0" rtlCol="0">
            <a:spAutoFit/>
          </a:bodyPr>
          <a:lstStyle/>
          <a:p>
            <a:r>
              <a:rPr lang="en-US" sz="8471" b="1" dirty="0">
                <a:solidFill>
                  <a:schemeClr val="tx2"/>
                </a:solidFill>
              </a:rPr>
              <a:t>WELCOME</a:t>
            </a:r>
          </a:p>
        </p:txBody>
      </p:sp>
    </p:spTree>
    <p:extLst>
      <p:ext uri="{BB962C8B-B14F-4D97-AF65-F5344CB8AC3E}">
        <p14:creationId xmlns:p14="http://schemas.microsoft.com/office/powerpoint/2010/main" val="163191174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3" name="Right Triangle 12">
            <a:extLst>
              <a:ext uri="{FF2B5EF4-FFF2-40B4-BE49-F238E27FC236}">
                <a16:creationId xmlns:a16="http://schemas.microsoft.com/office/drawing/2014/main" id="{F6741994-BD3A-4046-93ED-DEA28C5674EB}"/>
              </a:ext>
            </a:extLst>
          </p:cNvPr>
          <p:cNvSpPr/>
          <p:nvPr userDrawn="1"/>
        </p:nvSpPr>
        <p:spPr>
          <a:xfrm flipH="1" flipV="1">
            <a:off x="6825040" y="0"/>
            <a:ext cx="5366960" cy="2333246"/>
          </a:xfrm>
          <a:prstGeom prst="r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11" name="Right Triangle 10">
            <a:extLst>
              <a:ext uri="{FF2B5EF4-FFF2-40B4-BE49-F238E27FC236}">
                <a16:creationId xmlns:a16="http://schemas.microsoft.com/office/drawing/2014/main" id="{661EB742-9D6D-0C4A-B97A-FEF203038FBA}"/>
              </a:ext>
            </a:extLst>
          </p:cNvPr>
          <p:cNvSpPr/>
          <p:nvPr userDrawn="1"/>
        </p:nvSpPr>
        <p:spPr>
          <a:xfrm flipH="1">
            <a:off x="6675959" y="4459941"/>
            <a:ext cx="5516041" cy="2398059"/>
          </a:xfrm>
          <a:prstGeom prst="rtTriangle">
            <a:avLst/>
          </a:prstGeom>
          <a:solidFill>
            <a:srgbClr val="E8E7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2" name="Title 1"/>
          <p:cNvSpPr>
            <a:spLocks noGrp="1"/>
          </p:cNvSpPr>
          <p:nvPr>
            <p:ph type="title"/>
          </p:nvPr>
        </p:nvSpPr>
        <p:spPr/>
        <p:txBody>
          <a:bodyPr/>
          <a:lstStyle>
            <a:lvl1pPr algn="l">
              <a:defRPr>
                <a:latin typeface="+mn-lt"/>
              </a:defRPr>
            </a:lvl1pPr>
          </a:lstStyle>
          <a:p>
            <a:r>
              <a:rPr lang="en-US" dirty="0"/>
              <a:t>Click to edit Master title style</a:t>
            </a:r>
          </a:p>
        </p:txBody>
      </p:sp>
      <p:sp>
        <p:nvSpPr>
          <p:cNvPr id="3" name="Content Placeholder 2"/>
          <p:cNvSpPr>
            <a:spLocks noGrp="1"/>
          </p:cNvSpPr>
          <p:nvPr>
            <p:ph idx="1"/>
          </p:nvPr>
        </p:nvSpPr>
        <p:spPr/>
        <p:txBody>
          <a:bodyPr/>
          <a:lstStyle>
            <a:lvl1pPr algn="l">
              <a:defRPr>
                <a:latin typeface="+mn-lt"/>
              </a:defRPr>
            </a:lvl1pPr>
            <a:lvl2pPr algn="l">
              <a:defRPr>
                <a:latin typeface="+mn-lt"/>
              </a:defRPr>
            </a:lvl2pPr>
            <a:lvl3pPr algn="l">
              <a:defRPr>
                <a:latin typeface="+mn-lt"/>
              </a:defRPr>
            </a:lvl3pPr>
            <a:lvl4pPr algn="l">
              <a:defRPr>
                <a:latin typeface="+mn-lt"/>
              </a:defRPr>
            </a:lvl4pPr>
            <a:lvl5pPr algn="l">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4">
            <a:extLst>
              <a:ext uri="{FF2B5EF4-FFF2-40B4-BE49-F238E27FC236}">
                <a16:creationId xmlns:a16="http://schemas.microsoft.com/office/drawing/2014/main" id="{F167C730-E03E-1549-BFE1-090C9744CB9A}"/>
              </a:ext>
            </a:extLst>
          </p:cNvPr>
          <p:cNvSpPr>
            <a:spLocks noGrp="1"/>
          </p:cNvSpPr>
          <p:nvPr>
            <p:ph type="ftr" sz="quarter" idx="3"/>
          </p:nvPr>
        </p:nvSpPr>
        <p:spPr>
          <a:xfrm>
            <a:off x="1229232" y="6356350"/>
            <a:ext cx="4866767" cy="365125"/>
          </a:xfrm>
          <a:prstGeom prst="rect">
            <a:avLst/>
          </a:prstGeom>
        </p:spPr>
        <p:txBody>
          <a:bodyPr lIns="0" rIns="0" anchor="ctr" anchorCtr="0"/>
          <a:lstStyle>
            <a:lvl1pPr>
              <a:defRPr sz="1059" b="1"/>
            </a:lvl1pPr>
          </a:lstStyle>
          <a:p>
            <a:r>
              <a:rPr lang="en-US" dirty="0">
                <a:solidFill>
                  <a:srgbClr val="003B71"/>
                </a:solidFill>
              </a:rPr>
              <a:t>WELCOME KIT 2020  </a:t>
            </a:r>
            <a:r>
              <a:rPr lang="en-US" b="0" dirty="0"/>
              <a:t>LAWLEY  |  EMPLOYEE BENEFITS</a:t>
            </a:r>
          </a:p>
        </p:txBody>
      </p:sp>
      <p:sp>
        <p:nvSpPr>
          <p:cNvPr id="9" name="Slide Number Placeholder 5">
            <a:extLst>
              <a:ext uri="{FF2B5EF4-FFF2-40B4-BE49-F238E27FC236}">
                <a16:creationId xmlns:a16="http://schemas.microsoft.com/office/drawing/2014/main" id="{F103440D-DB61-B64D-A86C-DB18D719E406}"/>
              </a:ext>
            </a:extLst>
          </p:cNvPr>
          <p:cNvSpPr>
            <a:spLocks noGrp="1"/>
          </p:cNvSpPr>
          <p:nvPr>
            <p:ph type="sldNum" sz="quarter" idx="4"/>
          </p:nvPr>
        </p:nvSpPr>
        <p:spPr>
          <a:xfrm>
            <a:off x="569142" y="6356350"/>
            <a:ext cx="539222" cy="365125"/>
          </a:xfrm>
          <a:prstGeom prst="rect">
            <a:avLst/>
          </a:prstGeom>
        </p:spPr>
        <p:txBody>
          <a:bodyPr lIns="0" rIns="0" anchor="ctr" anchorCtr="0"/>
          <a:lstStyle>
            <a:lvl1pPr algn="l">
              <a:defRPr sz="1059" b="1">
                <a:solidFill>
                  <a:srgbClr val="003B71"/>
                </a:solidFill>
              </a:defRPr>
            </a:lvl1pPr>
          </a:lstStyle>
          <a:p>
            <a:fld id="{0C46CFFE-2478-4DD8-ACCA-A7180522E68C}" type="slidenum">
              <a:rPr lang="en-US" smtClean="0"/>
              <a:pPr/>
              <a:t>‹#›</a:t>
            </a:fld>
            <a:endParaRPr lang="en-US" dirty="0"/>
          </a:p>
        </p:txBody>
      </p:sp>
      <p:pic>
        <p:nvPicPr>
          <p:cNvPr id="10" name="Picture 9">
            <a:extLst>
              <a:ext uri="{FF2B5EF4-FFF2-40B4-BE49-F238E27FC236}">
                <a16:creationId xmlns:a16="http://schemas.microsoft.com/office/drawing/2014/main" id="{8B4F9ACF-E768-1242-8C69-998D69B7B1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57844" y="6395185"/>
            <a:ext cx="3565015" cy="287456"/>
          </a:xfrm>
          <a:prstGeom prst="rect">
            <a:avLst/>
          </a:prstGeom>
        </p:spPr>
      </p:pic>
    </p:spTree>
    <p:extLst>
      <p:ext uri="{BB962C8B-B14F-4D97-AF65-F5344CB8AC3E}">
        <p14:creationId xmlns:p14="http://schemas.microsoft.com/office/powerpoint/2010/main" val="32456115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Footer Placeholder 4">
            <a:extLst>
              <a:ext uri="{FF2B5EF4-FFF2-40B4-BE49-F238E27FC236}">
                <a16:creationId xmlns:a16="http://schemas.microsoft.com/office/drawing/2014/main" id="{57A6ADCB-7A84-704E-BC65-BCAAE6CF2181}"/>
              </a:ext>
            </a:extLst>
          </p:cNvPr>
          <p:cNvSpPr>
            <a:spLocks noGrp="1"/>
          </p:cNvSpPr>
          <p:nvPr>
            <p:ph type="ftr" sz="quarter" idx="3"/>
          </p:nvPr>
        </p:nvSpPr>
        <p:spPr>
          <a:xfrm>
            <a:off x="1229232" y="6356350"/>
            <a:ext cx="4866767" cy="365125"/>
          </a:xfrm>
          <a:prstGeom prst="rect">
            <a:avLst/>
          </a:prstGeom>
        </p:spPr>
        <p:txBody>
          <a:bodyPr lIns="0" rIns="0" anchor="ctr" anchorCtr="0"/>
          <a:lstStyle>
            <a:lvl1pPr>
              <a:defRPr sz="1059" b="1"/>
            </a:lvl1pPr>
          </a:lstStyle>
          <a:p>
            <a:r>
              <a:rPr lang="en-US" dirty="0">
                <a:solidFill>
                  <a:srgbClr val="003B71"/>
                </a:solidFill>
              </a:rPr>
              <a:t>WELCOME KIT 2020  </a:t>
            </a:r>
            <a:r>
              <a:rPr lang="en-US" b="0" dirty="0"/>
              <a:t>LAWLEY  |  EMPLOYEE BENEFITS</a:t>
            </a:r>
          </a:p>
        </p:txBody>
      </p:sp>
      <p:sp>
        <p:nvSpPr>
          <p:cNvPr id="9" name="Slide Number Placeholder 5">
            <a:extLst>
              <a:ext uri="{FF2B5EF4-FFF2-40B4-BE49-F238E27FC236}">
                <a16:creationId xmlns:a16="http://schemas.microsoft.com/office/drawing/2014/main" id="{DD6B8766-F13A-E24F-B076-0398C81A475B}"/>
              </a:ext>
            </a:extLst>
          </p:cNvPr>
          <p:cNvSpPr>
            <a:spLocks noGrp="1"/>
          </p:cNvSpPr>
          <p:nvPr>
            <p:ph type="sldNum" sz="quarter" idx="4"/>
          </p:nvPr>
        </p:nvSpPr>
        <p:spPr>
          <a:xfrm>
            <a:off x="569142" y="6356350"/>
            <a:ext cx="539222" cy="365125"/>
          </a:xfrm>
          <a:prstGeom prst="rect">
            <a:avLst/>
          </a:prstGeom>
        </p:spPr>
        <p:txBody>
          <a:bodyPr lIns="0" rIns="0" anchor="ctr" anchorCtr="0"/>
          <a:lstStyle>
            <a:lvl1pPr algn="l">
              <a:defRPr sz="1059" b="1">
                <a:solidFill>
                  <a:srgbClr val="003B71"/>
                </a:solidFill>
              </a:defRPr>
            </a:lvl1pPr>
          </a:lstStyle>
          <a:p>
            <a:fld id="{0C46CFFE-2478-4DD8-ACCA-A7180522E68C}" type="slidenum">
              <a:rPr lang="en-US" smtClean="0"/>
              <a:pPr/>
              <a:t>‹#›</a:t>
            </a:fld>
            <a:endParaRPr lang="en-US" dirty="0"/>
          </a:p>
        </p:txBody>
      </p:sp>
      <p:pic>
        <p:nvPicPr>
          <p:cNvPr id="5" name="Picture 4">
            <a:extLst>
              <a:ext uri="{FF2B5EF4-FFF2-40B4-BE49-F238E27FC236}">
                <a16:creationId xmlns:a16="http://schemas.microsoft.com/office/drawing/2014/main" id="{8B4F9ACF-E768-1242-8C69-998D69B7B1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57844" y="6395185"/>
            <a:ext cx="3565015" cy="287456"/>
          </a:xfrm>
          <a:prstGeom prst="rect">
            <a:avLst/>
          </a:prstGeom>
        </p:spPr>
      </p:pic>
    </p:spTree>
    <p:extLst>
      <p:ext uri="{BB962C8B-B14F-4D97-AF65-F5344CB8AC3E}">
        <p14:creationId xmlns:p14="http://schemas.microsoft.com/office/powerpoint/2010/main" val="15080837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Univera Layout Slide">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588227" y="381000"/>
            <a:ext cx="2034632" cy="467965"/>
          </a:xfrm>
          <a:prstGeom prst="rect">
            <a:avLst/>
          </a:prstGeom>
        </p:spPr>
      </p:pic>
      <p:pic>
        <p:nvPicPr>
          <p:cNvPr id="10" name="Picture 9">
            <a:extLst>
              <a:ext uri="{FF2B5EF4-FFF2-40B4-BE49-F238E27FC236}">
                <a16:creationId xmlns:a16="http://schemas.microsoft.com/office/drawing/2014/main" id="{8B4F9ACF-E768-1242-8C69-998D69B7B19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57844" y="6395185"/>
            <a:ext cx="3565015" cy="287456"/>
          </a:xfrm>
          <a:prstGeom prst="rect">
            <a:avLst/>
          </a:prstGeom>
        </p:spPr>
      </p:pic>
      <p:sp>
        <p:nvSpPr>
          <p:cNvPr id="11" name="Title 1"/>
          <p:cNvSpPr>
            <a:spLocks noGrp="1"/>
          </p:cNvSpPr>
          <p:nvPr>
            <p:ph type="title"/>
          </p:nvPr>
        </p:nvSpPr>
        <p:spPr>
          <a:xfrm>
            <a:off x="568832" y="381001"/>
            <a:ext cx="8432800" cy="584775"/>
          </a:xfrm>
          <a:noFill/>
        </p:spPr>
        <p:txBody>
          <a:bodyPr anchor="t">
            <a:normAutofit/>
          </a:bodyPr>
          <a:lstStyle>
            <a:lvl1pPr algn="l">
              <a:defRPr sz="3353" b="1">
                <a:solidFill>
                  <a:srgbClr val="2F70AA"/>
                </a:solidFill>
              </a:defRPr>
            </a:lvl1pPr>
          </a:lstStyle>
          <a:p>
            <a:r>
              <a:rPr lang="en-US" dirty="0"/>
              <a:t>Click to edit Master title style</a:t>
            </a:r>
          </a:p>
        </p:txBody>
      </p:sp>
      <p:sp>
        <p:nvSpPr>
          <p:cNvPr id="12" name="Rectangle 11"/>
          <p:cNvSpPr/>
          <p:nvPr userDrawn="1"/>
        </p:nvSpPr>
        <p:spPr>
          <a:xfrm>
            <a:off x="0" y="0"/>
            <a:ext cx="12192000" cy="228600"/>
          </a:xfrm>
          <a:prstGeom prst="rect">
            <a:avLst/>
          </a:prstGeom>
          <a:solidFill>
            <a:srgbClr val="D7DF2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89896" tIns="44948" rIns="89896" bIns="44948" rtlCol="0" anchor="ctr"/>
          <a:lstStyle/>
          <a:p>
            <a:pPr algn="ctr"/>
            <a:endParaRPr lang="en-US" sz="1588">
              <a:solidFill>
                <a:srgbClr val="FFFFFF"/>
              </a:solidFill>
            </a:endParaRPr>
          </a:p>
        </p:txBody>
      </p:sp>
    </p:spTree>
    <p:extLst>
      <p:ext uri="{BB962C8B-B14F-4D97-AF65-F5344CB8AC3E}">
        <p14:creationId xmlns:p14="http://schemas.microsoft.com/office/powerpoint/2010/main" val="15489719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With Header - Long Title Slid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4F9ACF-E768-1242-8C69-998D69B7B1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57844" y="6395185"/>
            <a:ext cx="3565015" cy="287456"/>
          </a:xfrm>
          <a:prstGeom prst="rect">
            <a:avLst/>
          </a:prstGeom>
        </p:spPr>
      </p:pic>
    </p:spTree>
    <p:extLst>
      <p:ext uri="{BB962C8B-B14F-4D97-AF65-F5344CB8AC3E}">
        <p14:creationId xmlns:p14="http://schemas.microsoft.com/office/powerpoint/2010/main" val="302066240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With Header - Short Title Slide">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38803069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OE Next Steps">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B4F9ACF-E768-1242-8C69-998D69B7B19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057844" y="6395185"/>
            <a:ext cx="3565015" cy="287456"/>
          </a:xfrm>
          <a:prstGeom prst="rect">
            <a:avLst/>
          </a:prstGeom>
        </p:spPr>
      </p:pic>
    </p:spTree>
    <p:extLst>
      <p:ext uri="{BB962C8B-B14F-4D97-AF65-F5344CB8AC3E}">
        <p14:creationId xmlns:p14="http://schemas.microsoft.com/office/powerpoint/2010/main" val="27024508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OE Next Steps">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91468FB-1D2C-C44D-B781-4AAEEA7082D5}"/>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6977" r="-1094"/>
          <a:stretch/>
        </p:blipFill>
        <p:spPr>
          <a:xfrm>
            <a:off x="0" y="1698575"/>
            <a:ext cx="10031663" cy="4809198"/>
          </a:xfrm>
          <a:prstGeom prst="rect">
            <a:avLst/>
          </a:prstGeom>
        </p:spPr>
      </p:pic>
      <p:sp>
        <p:nvSpPr>
          <p:cNvPr id="4" name="Rectangle 3">
            <a:extLst>
              <a:ext uri="{FF2B5EF4-FFF2-40B4-BE49-F238E27FC236}">
                <a16:creationId xmlns:a16="http://schemas.microsoft.com/office/drawing/2014/main" id="{9BA354A1-3598-1344-9EA7-3B60DC933E51}"/>
              </a:ext>
            </a:extLst>
          </p:cNvPr>
          <p:cNvSpPr/>
          <p:nvPr userDrawn="1"/>
        </p:nvSpPr>
        <p:spPr>
          <a:xfrm flipH="1">
            <a:off x="2186293" y="0"/>
            <a:ext cx="4133322" cy="6858000"/>
          </a:xfrm>
          <a:prstGeom prst="rect">
            <a:avLst/>
          </a:prstGeom>
          <a:gradFill flip="none" rotWithShape="1">
            <a:gsLst>
              <a:gs pos="0">
                <a:schemeClr val="accent1">
                  <a:lumMod val="5000"/>
                  <a:lumOff val="95000"/>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6" name="Rectangle 5">
            <a:extLst>
              <a:ext uri="{FF2B5EF4-FFF2-40B4-BE49-F238E27FC236}">
                <a16:creationId xmlns:a16="http://schemas.microsoft.com/office/drawing/2014/main" id="{9BA354A1-3598-1344-9EA7-3B60DC933E51}"/>
              </a:ext>
            </a:extLst>
          </p:cNvPr>
          <p:cNvSpPr/>
          <p:nvPr userDrawn="1"/>
        </p:nvSpPr>
        <p:spPr>
          <a:xfrm rot="16200000" flipH="1" flipV="1">
            <a:off x="4520484" y="-2855826"/>
            <a:ext cx="380131" cy="9421091"/>
          </a:xfrm>
          <a:prstGeom prst="rect">
            <a:avLst/>
          </a:prstGeom>
          <a:gradFill flip="none" rotWithShape="1">
            <a:gsLst>
              <a:gs pos="0">
                <a:schemeClr val="accent1">
                  <a:lumMod val="5000"/>
                  <a:lumOff val="95000"/>
                  <a:alpha val="0"/>
                </a:schemeClr>
              </a:gs>
              <a:gs pos="100000">
                <a:schemeClr val="bg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grpSp>
        <p:nvGrpSpPr>
          <p:cNvPr id="7" name="Group 28"/>
          <p:cNvGrpSpPr>
            <a:grpSpLocks noChangeAspect="1"/>
          </p:cNvGrpSpPr>
          <p:nvPr userDrawn="1"/>
        </p:nvGrpSpPr>
        <p:grpSpPr bwMode="auto">
          <a:xfrm>
            <a:off x="3198799" y="1194160"/>
            <a:ext cx="840895" cy="599515"/>
            <a:chOff x="3622" y="658"/>
            <a:chExt cx="437" cy="428"/>
          </a:xfrm>
          <a:solidFill>
            <a:schemeClr val="accent5"/>
          </a:solidFill>
        </p:grpSpPr>
        <p:sp>
          <p:nvSpPr>
            <p:cNvPr id="8" name="Freeform 29"/>
            <p:cNvSpPr>
              <a:spLocks/>
            </p:cNvSpPr>
            <p:nvPr/>
          </p:nvSpPr>
          <p:spPr bwMode="auto">
            <a:xfrm>
              <a:off x="3761" y="715"/>
              <a:ext cx="240" cy="233"/>
            </a:xfrm>
            <a:custGeom>
              <a:avLst/>
              <a:gdLst>
                <a:gd name="T0" fmla="*/ 59 w 157"/>
                <a:gd name="T1" fmla="*/ 156 h 156"/>
                <a:gd name="T2" fmla="*/ 6 w 157"/>
                <a:gd name="T3" fmla="*/ 156 h 156"/>
                <a:gd name="T4" fmla="*/ 0 w 157"/>
                <a:gd name="T5" fmla="*/ 150 h 156"/>
                <a:gd name="T6" fmla="*/ 0 w 157"/>
                <a:gd name="T7" fmla="*/ 98 h 156"/>
                <a:gd name="T8" fmla="*/ 2 w 157"/>
                <a:gd name="T9" fmla="*/ 93 h 156"/>
                <a:gd name="T10" fmla="*/ 97 w 157"/>
                <a:gd name="T11" fmla="*/ 0 h 156"/>
                <a:gd name="T12" fmla="*/ 105 w 157"/>
                <a:gd name="T13" fmla="*/ 9 h 156"/>
                <a:gd name="T14" fmla="*/ 12 w 157"/>
                <a:gd name="T15" fmla="*/ 100 h 156"/>
                <a:gd name="T16" fmla="*/ 12 w 157"/>
                <a:gd name="T17" fmla="*/ 144 h 156"/>
                <a:gd name="T18" fmla="*/ 57 w 157"/>
                <a:gd name="T19" fmla="*/ 144 h 156"/>
                <a:gd name="T20" fmla="*/ 149 w 157"/>
                <a:gd name="T21" fmla="*/ 52 h 156"/>
                <a:gd name="T22" fmla="*/ 157 w 157"/>
                <a:gd name="T23" fmla="*/ 60 h 156"/>
                <a:gd name="T24" fmla="*/ 64 w 157"/>
                <a:gd name="T25" fmla="*/ 154 h 156"/>
                <a:gd name="T26" fmla="*/ 59 w 157"/>
                <a:gd name="T27"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6">
                  <a:moveTo>
                    <a:pt x="59" y="156"/>
                  </a:moveTo>
                  <a:cubicBezTo>
                    <a:pt x="6" y="156"/>
                    <a:pt x="6" y="156"/>
                    <a:pt x="6" y="156"/>
                  </a:cubicBezTo>
                  <a:cubicBezTo>
                    <a:pt x="3" y="156"/>
                    <a:pt x="0" y="153"/>
                    <a:pt x="0" y="150"/>
                  </a:cubicBezTo>
                  <a:cubicBezTo>
                    <a:pt x="0" y="98"/>
                    <a:pt x="0" y="98"/>
                    <a:pt x="0" y="98"/>
                  </a:cubicBezTo>
                  <a:cubicBezTo>
                    <a:pt x="0" y="96"/>
                    <a:pt x="1" y="94"/>
                    <a:pt x="2" y="93"/>
                  </a:cubicBezTo>
                  <a:cubicBezTo>
                    <a:pt x="97" y="0"/>
                    <a:pt x="97" y="0"/>
                    <a:pt x="97" y="0"/>
                  </a:cubicBezTo>
                  <a:cubicBezTo>
                    <a:pt x="105" y="9"/>
                    <a:pt x="105" y="9"/>
                    <a:pt x="105" y="9"/>
                  </a:cubicBezTo>
                  <a:cubicBezTo>
                    <a:pt x="12" y="100"/>
                    <a:pt x="12" y="100"/>
                    <a:pt x="12" y="100"/>
                  </a:cubicBezTo>
                  <a:cubicBezTo>
                    <a:pt x="12" y="144"/>
                    <a:pt x="12" y="144"/>
                    <a:pt x="12" y="144"/>
                  </a:cubicBezTo>
                  <a:cubicBezTo>
                    <a:pt x="57" y="144"/>
                    <a:pt x="57" y="144"/>
                    <a:pt x="57" y="144"/>
                  </a:cubicBezTo>
                  <a:cubicBezTo>
                    <a:pt x="149" y="52"/>
                    <a:pt x="149" y="52"/>
                    <a:pt x="149" y="52"/>
                  </a:cubicBezTo>
                  <a:cubicBezTo>
                    <a:pt x="157" y="60"/>
                    <a:pt x="157" y="60"/>
                    <a:pt x="157" y="60"/>
                  </a:cubicBezTo>
                  <a:cubicBezTo>
                    <a:pt x="64" y="154"/>
                    <a:pt x="64" y="154"/>
                    <a:pt x="64" y="154"/>
                  </a:cubicBezTo>
                  <a:cubicBezTo>
                    <a:pt x="63" y="156"/>
                    <a:pt x="61" y="156"/>
                    <a:pt x="59" y="15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sp>
          <p:nvSpPr>
            <p:cNvPr id="9" name="Freeform 30"/>
            <p:cNvSpPr>
              <a:spLocks noEditPoints="1"/>
            </p:cNvSpPr>
            <p:nvPr/>
          </p:nvSpPr>
          <p:spPr bwMode="auto">
            <a:xfrm>
              <a:off x="3891" y="658"/>
              <a:ext cx="168" cy="165"/>
            </a:xfrm>
            <a:custGeom>
              <a:avLst/>
              <a:gdLst>
                <a:gd name="T0" fmla="*/ 83 w 110"/>
                <a:gd name="T1" fmla="*/ 110 h 110"/>
                <a:gd name="T2" fmla="*/ 67 w 110"/>
                <a:gd name="T3" fmla="*/ 103 h 110"/>
                <a:gd name="T4" fmla="*/ 7 w 110"/>
                <a:gd name="T5" fmla="*/ 43 h 110"/>
                <a:gd name="T6" fmla="*/ 0 w 110"/>
                <a:gd name="T7" fmla="*/ 26 h 110"/>
                <a:gd name="T8" fmla="*/ 7 w 110"/>
                <a:gd name="T9" fmla="*/ 9 h 110"/>
                <a:gd name="T10" fmla="*/ 7 w 110"/>
                <a:gd name="T11" fmla="*/ 9 h 110"/>
                <a:gd name="T12" fmla="*/ 41 w 110"/>
                <a:gd name="T13" fmla="*/ 9 h 110"/>
                <a:gd name="T14" fmla="*/ 100 w 110"/>
                <a:gd name="T15" fmla="*/ 69 h 110"/>
                <a:gd name="T16" fmla="*/ 100 w 110"/>
                <a:gd name="T17" fmla="*/ 103 h 110"/>
                <a:gd name="T18" fmla="*/ 83 w 110"/>
                <a:gd name="T19" fmla="*/ 110 h 110"/>
                <a:gd name="T20" fmla="*/ 16 w 110"/>
                <a:gd name="T21" fmla="*/ 18 h 110"/>
                <a:gd name="T22" fmla="*/ 16 w 110"/>
                <a:gd name="T23" fmla="*/ 35 h 110"/>
                <a:gd name="T24" fmla="*/ 75 w 110"/>
                <a:gd name="T25" fmla="*/ 94 h 110"/>
                <a:gd name="T26" fmla="*/ 92 w 110"/>
                <a:gd name="T27" fmla="*/ 94 h 110"/>
                <a:gd name="T28" fmla="*/ 92 w 110"/>
                <a:gd name="T29" fmla="*/ 77 h 110"/>
                <a:gd name="T30" fmla="*/ 33 w 110"/>
                <a:gd name="T31" fmla="*/ 18 h 110"/>
                <a:gd name="T32" fmla="*/ 16 w 110"/>
                <a:gd name="T33" fmla="*/ 1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0" h="110">
                  <a:moveTo>
                    <a:pt x="83" y="110"/>
                  </a:moveTo>
                  <a:cubicBezTo>
                    <a:pt x="77" y="110"/>
                    <a:pt x="71" y="107"/>
                    <a:pt x="67" y="103"/>
                  </a:cubicBezTo>
                  <a:cubicBezTo>
                    <a:pt x="7" y="43"/>
                    <a:pt x="7" y="43"/>
                    <a:pt x="7" y="43"/>
                  </a:cubicBezTo>
                  <a:cubicBezTo>
                    <a:pt x="3" y="39"/>
                    <a:pt x="0" y="33"/>
                    <a:pt x="0" y="26"/>
                  </a:cubicBezTo>
                  <a:cubicBezTo>
                    <a:pt x="0" y="20"/>
                    <a:pt x="3" y="14"/>
                    <a:pt x="7" y="9"/>
                  </a:cubicBezTo>
                  <a:cubicBezTo>
                    <a:pt x="7" y="9"/>
                    <a:pt x="7" y="9"/>
                    <a:pt x="7" y="9"/>
                  </a:cubicBezTo>
                  <a:cubicBezTo>
                    <a:pt x="16" y="0"/>
                    <a:pt x="32" y="0"/>
                    <a:pt x="41" y="9"/>
                  </a:cubicBezTo>
                  <a:cubicBezTo>
                    <a:pt x="100" y="69"/>
                    <a:pt x="100" y="69"/>
                    <a:pt x="100" y="69"/>
                  </a:cubicBezTo>
                  <a:cubicBezTo>
                    <a:pt x="110" y="78"/>
                    <a:pt x="110" y="93"/>
                    <a:pt x="100" y="103"/>
                  </a:cubicBezTo>
                  <a:cubicBezTo>
                    <a:pt x="96" y="107"/>
                    <a:pt x="90" y="110"/>
                    <a:pt x="83" y="110"/>
                  </a:cubicBezTo>
                  <a:close/>
                  <a:moveTo>
                    <a:pt x="16" y="18"/>
                  </a:moveTo>
                  <a:cubicBezTo>
                    <a:pt x="11" y="22"/>
                    <a:pt x="11" y="30"/>
                    <a:pt x="16" y="35"/>
                  </a:cubicBezTo>
                  <a:cubicBezTo>
                    <a:pt x="75" y="94"/>
                    <a:pt x="75" y="94"/>
                    <a:pt x="75" y="94"/>
                  </a:cubicBezTo>
                  <a:cubicBezTo>
                    <a:pt x="80" y="99"/>
                    <a:pt x="87" y="99"/>
                    <a:pt x="92" y="94"/>
                  </a:cubicBezTo>
                  <a:cubicBezTo>
                    <a:pt x="97" y="89"/>
                    <a:pt x="97" y="82"/>
                    <a:pt x="92" y="77"/>
                  </a:cubicBezTo>
                  <a:cubicBezTo>
                    <a:pt x="33" y="18"/>
                    <a:pt x="33" y="18"/>
                    <a:pt x="33" y="18"/>
                  </a:cubicBezTo>
                  <a:cubicBezTo>
                    <a:pt x="28" y="13"/>
                    <a:pt x="20" y="13"/>
                    <a:pt x="1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sp>
          <p:nvSpPr>
            <p:cNvPr id="10" name="Freeform 31"/>
            <p:cNvSpPr>
              <a:spLocks/>
            </p:cNvSpPr>
            <p:nvPr/>
          </p:nvSpPr>
          <p:spPr bwMode="auto">
            <a:xfrm>
              <a:off x="3686" y="927"/>
              <a:ext cx="98" cy="94"/>
            </a:xfrm>
            <a:custGeom>
              <a:avLst/>
              <a:gdLst>
                <a:gd name="T0" fmla="*/ 7 w 64"/>
                <a:gd name="T1" fmla="*/ 63 h 63"/>
                <a:gd name="T2" fmla="*/ 3 w 64"/>
                <a:gd name="T3" fmla="*/ 61 h 63"/>
                <a:gd name="T4" fmla="*/ 3 w 64"/>
                <a:gd name="T5" fmla="*/ 53 h 63"/>
                <a:gd name="T6" fmla="*/ 53 w 64"/>
                <a:gd name="T7" fmla="*/ 2 h 63"/>
                <a:gd name="T8" fmla="*/ 62 w 64"/>
                <a:gd name="T9" fmla="*/ 2 h 63"/>
                <a:gd name="T10" fmla="*/ 62 w 64"/>
                <a:gd name="T11" fmla="*/ 11 h 63"/>
                <a:gd name="T12" fmla="*/ 11 w 64"/>
                <a:gd name="T13" fmla="*/ 61 h 63"/>
                <a:gd name="T14" fmla="*/ 7 w 64"/>
                <a:gd name="T15" fmla="*/ 63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3">
                  <a:moveTo>
                    <a:pt x="7" y="63"/>
                  </a:moveTo>
                  <a:cubicBezTo>
                    <a:pt x="6" y="63"/>
                    <a:pt x="4" y="62"/>
                    <a:pt x="3" y="61"/>
                  </a:cubicBezTo>
                  <a:cubicBezTo>
                    <a:pt x="0" y="59"/>
                    <a:pt x="0" y="55"/>
                    <a:pt x="3" y="53"/>
                  </a:cubicBezTo>
                  <a:cubicBezTo>
                    <a:pt x="53" y="2"/>
                    <a:pt x="53" y="2"/>
                    <a:pt x="53" y="2"/>
                  </a:cubicBezTo>
                  <a:cubicBezTo>
                    <a:pt x="56" y="0"/>
                    <a:pt x="60" y="0"/>
                    <a:pt x="62" y="2"/>
                  </a:cubicBezTo>
                  <a:cubicBezTo>
                    <a:pt x="64" y="4"/>
                    <a:pt x="64" y="8"/>
                    <a:pt x="62" y="11"/>
                  </a:cubicBezTo>
                  <a:cubicBezTo>
                    <a:pt x="11" y="61"/>
                    <a:pt x="11" y="61"/>
                    <a:pt x="11" y="61"/>
                  </a:cubicBezTo>
                  <a:cubicBezTo>
                    <a:pt x="10" y="62"/>
                    <a:pt x="9" y="63"/>
                    <a:pt x="7" y="6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sp>
          <p:nvSpPr>
            <p:cNvPr id="11" name="Freeform 32"/>
            <p:cNvSpPr>
              <a:spLocks noEditPoints="1"/>
            </p:cNvSpPr>
            <p:nvPr/>
          </p:nvSpPr>
          <p:spPr bwMode="auto">
            <a:xfrm>
              <a:off x="3622" y="990"/>
              <a:ext cx="98" cy="96"/>
            </a:xfrm>
            <a:custGeom>
              <a:avLst/>
              <a:gdLst>
                <a:gd name="T0" fmla="*/ 40 w 64"/>
                <a:gd name="T1" fmla="*/ 64 h 64"/>
                <a:gd name="T2" fmla="*/ 36 w 64"/>
                <a:gd name="T3" fmla="*/ 62 h 64"/>
                <a:gd name="T4" fmla="*/ 2 w 64"/>
                <a:gd name="T5" fmla="*/ 28 h 64"/>
                <a:gd name="T6" fmla="*/ 0 w 64"/>
                <a:gd name="T7" fmla="*/ 23 h 64"/>
                <a:gd name="T8" fmla="*/ 4 w 64"/>
                <a:gd name="T9" fmla="*/ 19 h 64"/>
                <a:gd name="T10" fmla="*/ 37 w 64"/>
                <a:gd name="T11" fmla="*/ 2 h 64"/>
                <a:gd name="T12" fmla="*/ 44 w 64"/>
                <a:gd name="T13" fmla="*/ 3 h 64"/>
                <a:gd name="T14" fmla="*/ 61 w 64"/>
                <a:gd name="T15" fmla="*/ 20 h 64"/>
                <a:gd name="T16" fmla="*/ 63 w 64"/>
                <a:gd name="T17" fmla="*/ 27 h 64"/>
                <a:gd name="T18" fmla="*/ 46 w 64"/>
                <a:gd name="T19" fmla="*/ 61 h 64"/>
                <a:gd name="T20" fmla="*/ 41 w 64"/>
                <a:gd name="T21" fmla="*/ 64 h 64"/>
                <a:gd name="T22" fmla="*/ 40 w 64"/>
                <a:gd name="T23" fmla="*/ 64 h 64"/>
                <a:gd name="T24" fmla="*/ 16 w 64"/>
                <a:gd name="T25" fmla="*/ 26 h 64"/>
                <a:gd name="T26" fmla="*/ 39 w 64"/>
                <a:gd name="T27" fmla="*/ 48 h 64"/>
                <a:gd name="T28" fmla="*/ 50 w 64"/>
                <a:gd name="T29" fmla="*/ 25 h 64"/>
                <a:gd name="T30" fmla="*/ 39 w 64"/>
                <a:gd name="T31" fmla="*/ 14 h 64"/>
                <a:gd name="T32" fmla="*/ 16 w 64"/>
                <a:gd name="T33" fmla="*/ 2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4" h="64">
                  <a:moveTo>
                    <a:pt x="40" y="64"/>
                  </a:moveTo>
                  <a:cubicBezTo>
                    <a:pt x="39" y="64"/>
                    <a:pt x="37" y="63"/>
                    <a:pt x="36" y="62"/>
                  </a:cubicBezTo>
                  <a:cubicBezTo>
                    <a:pt x="2" y="28"/>
                    <a:pt x="2" y="28"/>
                    <a:pt x="2" y="28"/>
                  </a:cubicBezTo>
                  <a:cubicBezTo>
                    <a:pt x="1" y="27"/>
                    <a:pt x="0" y="25"/>
                    <a:pt x="0" y="23"/>
                  </a:cubicBezTo>
                  <a:cubicBezTo>
                    <a:pt x="1" y="21"/>
                    <a:pt x="2" y="19"/>
                    <a:pt x="4" y="19"/>
                  </a:cubicBezTo>
                  <a:cubicBezTo>
                    <a:pt x="37" y="2"/>
                    <a:pt x="37" y="2"/>
                    <a:pt x="37" y="2"/>
                  </a:cubicBezTo>
                  <a:cubicBezTo>
                    <a:pt x="40" y="0"/>
                    <a:pt x="43" y="1"/>
                    <a:pt x="44" y="3"/>
                  </a:cubicBezTo>
                  <a:cubicBezTo>
                    <a:pt x="61" y="20"/>
                    <a:pt x="61" y="20"/>
                    <a:pt x="61" y="20"/>
                  </a:cubicBezTo>
                  <a:cubicBezTo>
                    <a:pt x="63" y="21"/>
                    <a:pt x="64" y="24"/>
                    <a:pt x="63" y="27"/>
                  </a:cubicBezTo>
                  <a:cubicBezTo>
                    <a:pt x="46" y="61"/>
                    <a:pt x="46" y="61"/>
                    <a:pt x="46" y="61"/>
                  </a:cubicBezTo>
                  <a:cubicBezTo>
                    <a:pt x="45" y="62"/>
                    <a:pt x="43" y="63"/>
                    <a:pt x="41" y="64"/>
                  </a:cubicBezTo>
                  <a:cubicBezTo>
                    <a:pt x="41" y="64"/>
                    <a:pt x="40" y="64"/>
                    <a:pt x="40" y="64"/>
                  </a:cubicBezTo>
                  <a:close/>
                  <a:moveTo>
                    <a:pt x="16" y="26"/>
                  </a:moveTo>
                  <a:cubicBezTo>
                    <a:pt x="39" y="48"/>
                    <a:pt x="39" y="48"/>
                    <a:pt x="39" y="48"/>
                  </a:cubicBezTo>
                  <a:cubicBezTo>
                    <a:pt x="50" y="25"/>
                    <a:pt x="50" y="25"/>
                    <a:pt x="50" y="25"/>
                  </a:cubicBezTo>
                  <a:cubicBezTo>
                    <a:pt x="39" y="14"/>
                    <a:pt x="39" y="14"/>
                    <a:pt x="39" y="14"/>
                  </a:cubicBezTo>
                  <a:lnTo>
                    <a:pt x="16" y="2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sp>
          <p:nvSpPr>
            <p:cNvPr id="12" name="Freeform 33"/>
            <p:cNvSpPr>
              <a:spLocks/>
            </p:cNvSpPr>
            <p:nvPr/>
          </p:nvSpPr>
          <p:spPr bwMode="auto">
            <a:xfrm>
              <a:off x="3816" y="800"/>
              <a:ext cx="98" cy="96"/>
            </a:xfrm>
            <a:custGeom>
              <a:avLst/>
              <a:gdLst>
                <a:gd name="T0" fmla="*/ 58 w 64"/>
                <a:gd name="T1" fmla="*/ 64 h 64"/>
                <a:gd name="T2" fmla="*/ 53 w 64"/>
                <a:gd name="T3" fmla="*/ 62 h 64"/>
                <a:gd name="T4" fmla="*/ 2 w 64"/>
                <a:gd name="T5" fmla="*/ 11 h 64"/>
                <a:gd name="T6" fmla="*/ 2 w 64"/>
                <a:gd name="T7" fmla="*/ 2 h 64"/>
                <a:gd name="T8" fmla="*/ 11 w 64"/>
                <a:gd name="T9" fmla="*/ 2 h 64"/>
                <a:gd name="T10" fmla="*/ 62 w 64"/>
                <a:gd name="T11" fmla="*/ 53 h 64"/>
                <a:gd name="T12" fmla="*/ 62 w 64"/>
                <a:gd name="T13" fmla="*/ 62 h 64"/>
                <a:gd name="T14" fmla="*/ 58 w 64"/>
                <a:gd name="T15" fmla="*/ 64 h 6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4" h="64">
                  <a:moveTo>
                    <a:pt x="58" y="64"/>
                  </a:moveTo>
                  <a:cubicBezTo>
                    <a:pt x="56" y="64"/>
                    <a:pt x="54" y="63"/>
                    <a:pt x="53" y="62"/>
                  </a:cubicBezTo>
                  <a:cubicBezTo>
                    <a:pt x="2" y="11"/>
                    <a:pt x="2" y="11"/>
                    <a:pt x="2" y="11"/>
                  </a:cubicBezTo>
                  <a:cubicBezTo>
                    <a:pt x="0" y="9"/>
                    <a:pt x="0" y="5"/>
                    <a:pt x="2" y="2"/>
                  </a:cubicBezTo>
                  <a:cubicBezTo>
                    <a:pt x="5" y="0"/>
                    <a:pt x="8" y="0"/>
                    <a:pt x="11" y="2"/>
                  </a:cubicBezTo>
                  <a:cubicBezTo>
                    <a:pt x="62" y="53"/>
                    <a:pt x="62" y="53"/>
                    <a:pt x="62" y="53"/>
                  </a:cubicBezTo>
                  <a:cubicBezTo>
                    <a:pt x="64" y="56"/>
                    <a:pt x="64" y="60"/>
                    <a:pt x="62" y="62"/>
                  </a:cubicBezTo>
                  <a:cubicBezTo>
                    <a:pt x="61" y="63"/>
                    <a:pt x="59" y="64"/>
                    <a:pt x="58"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grpSp>
      <p:grpSp>
        <p:nvGrpSpPr>
          <p:cNvPr id="13" name="Group 36"/>
          <p:cNvGrpSpPr>
            <a:grpSpLocks noChangeAspect="1"/>
          </p:cNvGrpSpPr>
          <p:nvPr userDrawn="1"/>
        </p:nvGrpSpPr>
        <p:grpSpPr bwMode="auto">
          <a:xfrm>
            <a:off x="3936400" y="1889497"/>
            <a:ext cx="744682" cy="603717"/>
            <a:chOff x="4680" y="658"/>
            <a:chExt cx="387" cy="431"/>
          </a:xfrm>
          <a:solidFill>
            <a:schemeClr val="accent5"/>
          </a:solidFill>
        </p:grpSpPr>
        <p:sp>
          <p:nvSpPr>
            <p:cNvPr id="14" name="Freeform 37"/>
            <p:cNvSpPr>
              <a:spLocks noEditPoints="1"/>
            </p:cNvSpPr>
            <p:nvPr/>
          </p:nvSpPr>
          <p:spPr bwMode="auto">
            <a:xfrm>
              <a:off x="4772" y="747"/>
              <a:ext cx="203" cy="253"/>
            </a:xfrm>
            <a:custGeom>
              <a:avLst/>
              <a:gdLst>
                <a:gd name="T0" fmla="*/ 107 w 132"/>
                <a:gd name="T1" fmla="*/ 170 h 170"/>
                <a:gd name="T2" fmla="*/ 95 w 132"/>
                <a:gd name="T3" fmla="*/ 159 h 170"/>
                <a:gd name="T4" fmla="*/ 66 w 132"/>
                <a:gd name="T5" fmla="*/ 120 h 170"/>
                <a:gd name="T6" fmla="*/ 37 w 132"/>
                <a:gd name="T7" fmla="*/ 158 h 170"/>
                <a:gd name="T8" fmla="*/ 25 w 132"/>
                <a:gd name="T9" fmla="*/ 170 h 170"/>
                <a:gd name="T10" fmla="*/ 12 w 132"/>
                <a:gd name="T11" fmla="*/ 160 h 170"/>
                <a:gd name="T12" fmla="*/ 10 w 132"/>
                <a:gd name="T13" fmla="*/ 136 h 170"/>
                <a:gd name="T14" fmla="*/ 17 w 132"/>
                <a:gd name="T15" fmla="*/ 98 h 170"/>
                <a:gd name="T16" fmla="*/ 0 w 132"/>
                <a:gd name="T17" fmla="*/ 46 h 170"/>
                <a:gd name="T18" fmla="*/ 39 w 132"/>
                <a:gd name="T19" fmla="*/ 0 h 170"/>
                <a:gd name="T20" fmla="*/ 66 w 132"/>
                <a:gd name="T21" fmla="*/ 12 h 170"/>
                <a:gd name="T22" fmla="*/ 94 w 132"/>
                <a:gd name="T23" fmla="*/ 0 h 170"/>
                <a:gd name="T24" fmla="*/ 132 w 132"/>
                <a:gd name="T25" fmla="*/ 46 h 170"/>
                <a:gd name="T26" fmla="*/ 115 w 132"/>
                <a:gd name="T27" fmla="*/ 98 h 170"/>
                <a:gd name="T28" fmla="*/ 122 w 132"/>
                <a:gd name="T29" fmla="*/ 136 h 170"/>
                <a:gd name="T30" fmla="*/ 120 w 132"/>
                <a:gd name="T31" fmla="*/ 160 h 170"/>
                <a:gd name="T32" fmla="*/ 107 w 132"/>
                <a:gd name="T33" fmla="*/ 170 h 170"/>
                <a:gd name="T34" fmla="*/ 66 w 132"/>
                <a:gd name="T35" fmla="*/ 108 h 170"/>
                <a:gd name="T36" fmla="*/ 107 w 132"/>
                <a:gd name="T37" fmla="*/ 157 h 170"/>
                <a:gd name="T38" fmla="*/ 108 w 132"/>
                <a:gd name="T39" fmla="*/ 157 h 170"/>
                <a:gd name="T40" fmla="*/ 110 w 132"/>
                <a:gd name="T41" fmla="*/ 136 h 170"/>
                <a:gd name="T42" fmla="*/ 103 w 132"/>
                <a:gd name="T43" fmla="*/ 99 h 170"/>
                <a:gd name="T44" fmla="*/ 104 w 132"/>
                <a:gd name="T45" fmla="*/ 92 h 170"/>
                <a:gd name="T46" fmla="*/ 120 w 132"/>
                <a:gd name="T47" fmla="*/ 46 h 170"/>
                <a:gd name="T48" fmla="*/ 94 w 132"/>
                <a:gd name="T49" fmla="*/ 12 h 170"/>
                <a:gd name="T50" fmla="*/ 71 w 132"/>
                <a:gd name="T51" fmla="*/ 25 h 170"/>
                <a:gd name="T52" fmla="*/ 66 w 132"/>
                <a:gd name="T53" fmla="*/ 27 h 170"/>
                <a:gd name="T54" fmla="*/ 61 w 132"/>
                <a:gd name="T55" fmla="*/ 25 h 170"/>
                <a:gd name="T56" fmla="*/ 39 w 132"/>
                <a:gd name="T57" fmla="*/ 12 h 170"/>
                <a:gd name="T58" fmla="*/ 12 w 132"/>
                <a:gd name="T59" fmla="*/ 46 h 170"/>
                <a:gd name="T60" fmla="*/ 28 w 132"/>
                <a:gd name="T61" fmla="*/ 92 h 170"/>
                <a:gd name="T62" fmla="*/ 29 w 132"/>
                <a:gd name="T63" fmla="*/ 99 h 170"/>
                <a:gd name="T64" fmla="*/ 22 w 132"/>
                <a:gd name="T65" fmla="*/ 136 h 170"/>
                <a:gd name="T66" fmla="*/ 24 w 132"/>
                <a:gd name="T67" fmla="*/ 157 h 170"/>
                <a:gd name="T68" fmla="*/ 26 w 132"/>
                <a:gd name="T69" fmla="*/ 157 h 170"/>
                <a:gd name="T70" fmla="*/ 66 w 132"/>
                <a:gd name="T71" fmla="*/ 10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2" h="170">
                  <a:moveTo>
                    <a:pt x="107" y="170"/>
                  </a:moveTo>
                  <a:cubicBezTo>
                    <a:pt x="101" y="170"/>
                    <a:pt x="95" y="165"/>
                    <a:pt x="95" y="159"/>
                  </a:cubicBezTo>
                  <a:cubicBezTo>
                    <a:pt x="92" y="137"/>
                    <a:pt x="80" y="120"/>
                    <a:pt x="66" y="120"/>
                  </a:cubicBezTo>
                  <a:cubicBezTo>
                    <a:pt x="52" y="120"/>
                    <a:pt x="40" y="136"/>
                    <a:pt x="37" y="158"/>
                  </a:cubicBezTo>
                  <a:cubicBezTo>
                    <a:pt x="37" y="165"/>
                    <a:pt x="31" y="170"/>
                    <a:pt x="25" y="170"/>
                  </a:cubicBezTo>
                  <a:cubicBezTo>
                    <a:pt x="19" y="170"/>
                    <a:pt x="14" y="166"/>
                    <a:pt x="12" y="160"/>
                  </a:cubicBezTo>
                  <a:cubicBezTo>
                    <a:pt x="11" y="152"/>
                    <a:pt x="10" y="144"/>
                    <a:pt x="10" y="136"/>
                  </a:cubicBezTo>
                  <a:cubicBezTo>
                    <a:pt x="10" y="123"/>
                    <a:pt x="12" y="109"/>
                    <a:pt x="17" y="98"/>
                  </a:cubicBezTo>
                  <a:cubicBezTo>
                    <a:pt x="6" y="85"/>
                    <a:pt x="0" y="68"/>
                    <a:pt x="0" y="46"/>
                  </a:cubicBezTo>
                  <a:cubicBezTo>
                    <a:pt x="0" y="20"/>
                    <a:pt x="17" y="0"/>
                    <a:pt x="39" y="0"/>
                  </a:cubicBezTo>
                  <a:cubicBezTo>
                    <a:pt x="49" y="0"/>
                    <a:pt x="59" y="4"/>
                    <a:pt x="66" y="12"/>
                  </a:cubicBezTo>
                  <a:cubicBezTo>
                    <a:pt x="73" y="4"/>
                    <a:pt x="83" y="0"/>
                    <a:pt x="94" y="0"/>
                  </a:cubicBezTo>
                  <a:cubicBezTo>
                    <a:pt x="115" y="0"/>
                    <a:pt x="132" y="20"/>
                    <a:pt x="132" y="46"/>
                  </a:cubicBezTo>
                  <a:cubicBezTo>
                    <a:pt x="132" y="68"/>
                    <a:pt x="126" y="85"/>
                    <a:pt x="115" y="98"/>
                  </a:cubicBezTo>
                  <a:cubicBezTo>
                    <a:pt x="120" y="109"/>
                    <a:pt x="122" y="123"/>
                    <a:pt x="122" y="136"/>
                  </a:cubicBezTo>
                  <a:cubicBezTo>
                    <a:pt x="122" y="144"/>
                    <a:pt x="121" y="152"/>
                    <a:pt x="120" y="160"/>
                  </a:cubicBezTo>
                  <a:cubicBezTo>
                    <a:pt x="119" y="166"/>
                    <a:pt x="113" y="170"/>
                    <a:pt x="107" y="170"/>
                  </a:cubicBezTo>
                  <a:close/>
                  <a:moveTo>
                    <a:pt x="66" y="108"/>
                  </a:moveTo>
                  <a:cubicBezTo>
                    <a:pt x="86" y="108"/>
                    <a:pt x="104" y="129"/>
                    <a:pt x="107" y="157"/>
                  </a:cubicBezTo>
                  <a:cubicBezTo>
                    <a:pt x="107" y="158"/>
                    <a:pt x="108" y="158"/>
                    <a:pt x="108" y="157"/>
                  </a:cubicBezTo>
                  <a:cubicBezTo>
                    <a:pt x="109" y="150"/>
                    <a:pt x="110" y="143"/>
                    <a:pt x="110" y="136"/>
                  </a:cubicBezTo>
                  <a:cubicBezTo>
                    <a:pt x="110" y="123"/>
                    <a:pt x="108" y="110"/>
                    <a:pt x="103" y="99"/>
                  </a:cubicBezTo>
                  <a:cubicBezTo>
                    <a:pt x="102" y="96"/>
                    <a:pt x="102" y="94"/>
                    <a:pt x="104" y="92"/>
                  </a:cubicBezTo>
                  <a:cubicBezTo>
                    <a:pt x="115" y="81"/>
                    <a:pt x="120" y="66"/>
                    <a:pt x="120" y="46"/>
                  </a:cubicBezTo>
                  <a:cubicBezTo>
                    <a:pt x="120" y="27"/>
                    <a:pt x="108" y="12"/>
                    <a:pt x="94" y="12"/>
                  </a:cubicBezTo>
                  <a:cubicBezTo>
                    <a:pt x="84" y="12"/>
                    <a:pt x="76" y="17"/>
                    <a:pt x="71" y="25"/>
                  </a:cubicBezTo>
                  <a:cubicBezTo>
                    <a:pt x="70" y="26"/>
                    <a:pt x="68" y="27"/>
                    <a:pt x="66" y="27"/>
                  </a:cubicBezTo>
                  <a:cubicBezTo>
                    <a:pt x="64" y="27"/>
                    <a:pt x="62" y="26"/>
                    <a:pt x="61" y="25"/>
                  </a:cubicBezTo>
                  <a:cubicBezTo>
                    <a:pt x="56" y="17"/>
                    <a:pt x="48" y="12"/>
                    <a:pt x="39" y="12"/>
                  </a:cubicBezTo>
                  <a:cubicBezTo>
                    <a:pt x="24" y="12"/>
                    <a:pt x="12" y="27"/>
                    <a:pt x="12" y="46"/>
                  </a:cubicBezTo>
                  <a:cubicBezTo>
                    <a:pt x="12" y="66"/>
                    <a:pt x="17" y="81"/>
                    <a:pt x="28" y="92"/>
                  </a:cubicBezTo>
                  <a:cubicBezTo>
                    <a:pt x="30" y="94"/>
                    <a:pt x="30" y="96"/>
                    <a:pt x="29" y="99"/>
                  </a:cubicBezTo>
                  <a:cubicBezTo>
                    <a:pt x="25" y="110"/>
                    <a:pt x="22" y="123"/>
                    <a:pt x="22" y="136"/>
                  </a:cubicBezTo>
                  <a:cubicBezTo>
                    <a:pt x="22" y="144"/>
                    <a:pt x="23" y="151"/>
                    <a:pt x="24" y="157"/>
                  </a:cubicBezTo>
                  <a:cubicBezTo>
                    <a:pt x="24" y="158"/>
                    <a:pt x="25" y="158"/>
                    <a:pt x="26" y="157"/>
                  </a:cubicBezTo>
                  <a:cubicBezTo>
                    <a:pt x="29" y="129"/>
                    <a:pt x="46" y="108"/>
                    <a:pt x="66" y="10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sp>
          <p:nvSpPr>
            <p:cNvPr id="15" name="Freeform 38"/>
            <p:cNvSpPr>
              <a:spLocks noEditPoints="1"/>
            </p:cNvSpPr>
            <p:nvPr/>
          </p:nvSpPr>
          <p:spPr bwMode="auto">
            <a:xfrm>
              <a:off x="4680" y="658"/>
              <a:ext cx="387" cy="431"/>
            </a:xfrm>
            <a:custGeom>
              <a:avLst/>
              <a:gdLst>
                <a:gd name="T0" fmla="*/ 126 w 252"/>
                <a:gd name="T1" fmla="*/ 288 h 288"/>
                <a:gd name="T2" fmla="*/ 124 w 252"/>
                <a:gd name="T3" fmla="*/ 288 h 288"/>
                <a:gd name="T4" fmla="*/ 0 w 252"/>
                <a:gd name="T5" fmla="*/ 60 h 288"/>
                <a:gd name="T6" fmla="*/ 4 w 252"/>
                <a:gd name="T7" fmla="*/ 54 h 288"/>
                <a:gd name="T8" fmla="*/ 122 w 252"/>
                <a:gd name="T9" fmla="*/ 2 h 288"/>
                <a:gd name="T10" fmla="*/ 130 w 252"/>
                <a:gd name="T11" fmla="*/ 2 h 288"/>
                <a:gd name="T12" fmla="*/ 248 w 252"/>
                <a:gd name="T13" fmla="*/ 54 h 288"/>
                <a:gd name="T14" fmla="*/ 252 w 252"/>
                <a:gd name="T15" fmla="*/ 60 h 288"/>
                <a:gd name="T16" fmla="*/ 128 w 252"/>
                <a:gd name="T17" fmla="*/ 288 h 288"/>
                <a:gd name="T18" fmla="*/ 126 w 252"/>
                <a:gd name="T19" fmla="*/ 288 h 288"/>
                <a:gd name="T20" fmla="*/ 12 w 252"/>
                <a:gd name="T21" fmla="*/ 65 h 288"/>
                <a:gd name="T22" fmla="*/ 126 w 252"/>
                <a:gd name="T23" fmla="*/ 276 h 288"/>
                <a:gd name="T24" fmla="*/ 240 w 252"/>
                <a:gd name="T25" fmla="*/ 65 h 288"/>
                <a:gd name="T26" fmla="*/ 126 w 252"/>
                <a:gd name="T27" fmla="*/ 14 h 288"/>
                <a:gd name="T28" fmla="*/ 12 w 252"/>
                <a:gd name="T29" fmla="*/ 6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2" h="288">
                  <a:moveTo>
                    <a:pt x="126" y="288"/>
                  </a:moveTo>
                  <a:cubicBezTo>
                    <a:pt x="125" y="288"/>
                    <a:pt x="125" y="288"/>
                    <a:pt x="124" y="288"/>
                  </a:cubicBezTo>
                  <a:cubicBezTo>
                    <a:pt x="9" y="245"/>
                    <a:pt x="0" y="163"/>
                    <a:pt x="0" y="60"/>
                  </a:cubicBezTo>
                  <a:cubicBezTo>
                    <a:pt x="0" y="58"/>
                    <a:pt x="2" y="55"/>
                    <a:pt x="4" y="54"/>
                  </a:cubicBezTo>
                  <a:cubicBezTo>
                    <a:pt x="5" y="54"/>
                    <a:pt x="93" y="30"/>
                    <a:pt x="122" y="2"/>
                  </a:cubicBezTo>
                  <a:cubicBezTo>
                    <a:pt x="124" y="0"/>
                    <a:pt x="128" y="0"/>
                    <a:pt x="130" y="2"/>
                  </a:cubicBezTo>
                  <a:cubicBezTo>
                    <a:pt x="159" y="30"/>
                    <a:pt x="247" y="54"/>
                    <a:pt x="248" y="54"/>
                  </a:cubicBezTo>
                  <a:cubicBezTo>
                    <a:pt x="250" y="55"/>
                    <a:pt x="252" y="58"/>
                    <a:pt x="252" y="60"/>
                  </a:cubicBezTo>
                  <a:cubicBezTo>
                    <a:pt x="252" y="163"/>
                    <a:pt x="243" y="245"/>
                    <a:pt x="128" y="288"/>
                  </a:cubicBezTo>
                  <a:cubicBezTo>
                    <a:pt x="127" y="288"/>
                    <a:pt x="127" y="288"/>
                    <a:pt x="126" y="288"/>
                  </a:cubicBezTo>
                  <a:close/>
                  <a:moveTo>
                    <a:pt x="12" y="65"/>
                  </a:moveTo>
                  <a:cubicBezTo>
                    <a:pt x="12" y="163"/>
                    <a:pt x="22" y="236"/>
                    <a:pt x="126" y="276"/>
                  </a:cubicBezTo>
                  <a:cubicBezTo>
                    <a:pt x="230" y="236"/>
                    <a:pt x="240" y="163"/>
                    <a:pt x="240" y="65"/>
                  </a:cubicBezTo>
                  <a:cubicBezTo>
                    <a:pt x="222" y="60"/>
                    <a:pt x="156" y="40"/>
                    <a:pt x="126" y="14"/>
                  </a:cubicBezTo>
                  <a:cubicBezTo>
                    <a:pt x="96" y="40"/>
                    <a:pt x="30" y="60"/>
                    <a:pt x="12" y="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grpSp>
      <p:grpSp>
        <p:nvGrpSpPr>
          <p:cNvPr id="16" name="Group 71"/>
          <p:cNvGrpSpPr>
            <a:grpSpLocks noChangeAspect="1"/>
          </p:cNvGrpSpPr>
          <p:nvPr userDrawn="1"/>
        </p:nvGrpSpPr>
        <p:grpSpPr bwMode="auto">
          <a:xfrm>
            <a:off x="606138" y="1238950"/>
            <a:ext cx="850515" cy="578504"/>
            <a:chOff x="517" y="1953"/>
            <a:chExt cx="442" cy="413"/>
          </a:xfrm>
          <a:solidFill>
            <a:schemeClr val="accent5"/>
          </a:solidFill>
        </p:grpSpPr>
        <p:sp>
          <p:nvSpPr>
            <p:cNvPr id="17" name="Freeform 72"/>
            <p:cNvSpPr>
              <a:spLocks/>
            </p:cNvSpPr>
            <p:nvPr/>
          </p:nvSpPr>
          <p:spPr bwMode="auto">
            <a:xfrm>
              <a:off x="517" y="2116"/>
              <a:ext cx="442" cy="145"/>
            </a:xfrm>
            <a:custGeom>
              <a:avLst/>
              <a:gdLst>
                <a:gd name="T0" fmla="*/ 174 w 288"/>
                <a:gd name="T1" fmla="*/ 97 h 97"/>
                <a:gd name="T2" fmla="*/ 173 w 288"/>
                <a:gd name="T3" fmla="*/ 97 h 97"/>
                <a:gd name="T4" fmla="*/ 168 w 288"/>
                <a:gd name="T5" fmla="*/ 92 h 97"/>
                <a:gd name="T6" fmla="*/ 148 w 288"/>
                <a:gd name="T7" fmla="*/ 23 h 97"/>
                <a:gd name="T8" fmla="*/ 125 w 288"/>
                <a:gd name="T9" fmla="*/ 69 h 97"/>
                <a:gd name="T10" fmla="*/ 120 w 288"/>
                <a:gd name="T11" fmla="*/ 73 h 97"/>
                <a:gd name="T12" fmla="*/ 115 w 288"/>
                <a:gd name="T13" fmla="*/ 70 h 97"/>
                <a:gd name="T14" fmla="*/ 95 w 288"/>
                <a:gd name="T15" fmla="*/ 41 h 97"/>
                <a:gd name="T16" fmla="*/ 82 w 288"/>
                <a:gd name="T17" fmla="*/ 58 h 97"/>
                <a:gd name="T18" fmla="*/ 78 w 288"/>
                <a:gd name="T19" fmla="*/ 61 h 97"/>
                <a:gd name="T20" fmla="*/ 6 w 288"/>
                <a:gd name="T21" fmla="*/ 61 h 97"/>
                <a:gd name="T22" fmla="*/ 0 w 288"/>
                <a:gd name="T23" fmla="*/ 55 h 97"/>
                <a:gd name="T24" fmla="*/ 6 w 288"/>
                <a:gd name="T25" fmla="*/ 49 h 97"/>
                <a:gd name="T26" fmla="*/ 75 w 288"/>
                <a:gd name="T27" fmla="*/ 49 h 97"/>
                <a:gd name="T28" fmla="*/ 91 w 288"/>
                <a:gd name="T29" fmla="*/ 27 h 97"/>
                <a:gd name="T30" fmla="*/ 96 w 288"/>
                <a:gd name="T31" fmla="*/ 25 h 97"/>
                <a:gd name="T32" fmla="*/ 101 w 288"/>
                <a:gd name="T33" fmla="*/ 27 h 97"/>
                <a:gd name="T34" fmla="*/ 119 w 288"/>
                <a:gd name="T35" fmla="*/ 55 h 97"/>
                <a:gd name="T36" fmla="*/ 144 w 288"/>
                <a:gd name="T37" fmla="*/ 4 h 97"/>
                <a:gd name="T38" fmla="*/ 150 w 288"/>
                <a:gd name="T39" fmla="*/ 1 h 97"/>
                <a:gd name="T40" fmla="*/ 155 w 288"/>
                <a:gd name="T41" fmla="*/ 5 h 97"/>
                <a:gd name="T42" fmla="*/ 175 w 288"/>
                <a:gd name="T43" fmla="*/ 74 h 97"/>
                <a:gd name="T44" fmla="*/ 186 w 288"/>
                <a:gd name="T45" fmla="*/ 52 h 97"/>
                <a:gd name="T46" fmla="*/ 192 w 288"/>
                <a:gd name="T47" fmla="*/ 49 h 97"/>
                <a:gd name="T48" fmla="*/ 282 w 288"/>
                <a:gd name="T49" fmla="*/ 49 h 97"/>
                <a:gd name="T50" fmla="*/ 288 w 288"/>
                <a:gd name="T51" fmla="*/ 55 h 97"/>
                <a:gd name="T52" fmla="*/ 282 w 288"/>
                <a:gd name="T53" fmla="*/ 61 h 97"/>
                <a:gd name="T54" fmla="*/ 195 w 288"/>
                <a:gd name="T55" fmla="*/ 61 h 97"/>
                <a:gd name="T56" fmla="*/ 179 w 288"/>
                <a:gd name="T57" fmla="*/ 93 h 97"/>
                <a:gd name="T58" fmla="*/ 174 w 288"/>
                <a:gd name="T59" fmla="*/ 9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88" h="97">
                  <a:moveTo>
                    <a:pt x="174" y="97"/>
                  </a:moveTo>
                  <a:cubicBezTo>
                    <a:pt x="173" y="97"/>
                    <a:pt x="173" y="97"/>
                    <a:pt x="173" y="97"/>
                  </a:cubicBezTo>
                  <a:cubicBezTo>
                    <a:pt x="171" y="96"/>
                    <a:pt x="169" y="95"/>
                    <a:pt x="168" y="92"/>
                  </a:cubicBezTo>
                  <a:cubicBezTo>
                    <a:pt x="148" y="23"/>
                    <a:pt x="148" y="23"/>
                    <a:pt x="148" y="23"/>
                  </a:cubicBezTo>
                  <a:cubicBezTo>
                    <a:pt x="125" y="69"/>
                    <a:pt x="125" y="69"/>
                    <a:pt x="125" y="69"/>
                  </a:cubicBezTo>
                  <a:cubicBezTo>
                    <a:pt x="124" y="71"/>
                    <a:pt x="122" y="73"/>
                    <a:pt x="120" y="73"/>
                  </a:cubicBezTo>
                  <a:cubicBezTo>
                    <a:pt x="118" y="73"/>
                    <a:pt x="116" y="72"/>
                    <a:pt x="115" y="70"/>
                  </a:cubicBezTo>
                  <a:cubicBezTo>
                    <a:pt x="95" y="41"/>
                    <a:pt x="95" y="41"/>
                    <a:pt x="95" y="41"/>
                  </a:cubicBezTo>
                  <a:cubicBezTo>
                    <a:pt x="82" y="58"/>
                    <a:pt x="82" y="58"/>
                    <a:pt x="82" y="58"/>
                  </a:cubicBezTo>
                  <a:cubicBezTo>
                    <a:pt x="81" y="60"/>
                    <a:pt x="80" y="61"/>
                    <a:pt x="78" y="61"/>
                  </a:cubicBezTo>
                  <a:cubicBezTo>
                    <a:pt x="6" y="61"/>
                    <a:pt x="6" y="61"/>
                    <a:pt x="6" y="61"/>
                  </a:cubicBezTo>
                  <a:cubicBezTo>
                    <a:pt x="2" y="61"/>
                    <a:pt x="0" y="58"/>
                    <a:pt x="0" y="55"/>
                  </a:cubicBezTo>
                  <a:cubicBezTo>
                    <a:pt x="0" y="51"/>
                    <a:pt x="2" y="49"/>
                    <a:pt x="6" y="49"/>
                  </a:cubicBezTo>
                  <a:cubicBezTo>
                    <a:pt x="75" y="49"/>
                    <a:pt x="75" y="49"/>
                    <a:pt x="75" y="49"/>
                  </a:cubicBezTo>
                  <a:cubicBezTo>
                    <a:pt x="91" y="27"/>
                    <a:pt x="91" y="27"/>
                    <a:pt x="91" y="27"/>
                  </a:cubicBezTo>
                  <a:cubicBezTo>
                    <a:pt x="92" y="26"/>
                    <a:pt x="94" y="25"/>
                    <a:pt x="96" y="25"/>
                  </a:cubicBezTo>
                  <a:cubicBezTo>
                    <a:pt x="98" y="25"/>
                    <a:pt x="100" y="26"/>
                    <a:pt x="101" y="27"/>
                  </a:cubicBezTo>
                  <a:cubicBezTo>
                    <a:pt x="119" y="55"/>
                    <a:pt x="119" y="55"/>
                    <a:pt x="119" y="55"/>
                  </a:cubicBezTo>
                  <a:cubicBezTo>
                    <a:pt x="144" y="4"/>
                    <a:pt x="144" y="4"/>
                    <a:pt x="144" y="4"/>
                  </a:cubicBezTo>
                  <a:cubicBezTo>
                    <a:pt x="145" y="2"/>
                    <a:pt x="148" y="0"/>
                    <a:pt x="150" y="1"/>
                  </a:cubicBezTo>
                  <a:cubicBezTo>
                    <a:pt x="153" y="1"/>
                    <a:pt x="155" y="3"/>
                    <a:pt x="155" y="5"/>
                  </a:cubicBezTo>
                  <a:cubicBezTo>
                    <a:pt x="175" y="74"/>
                    <a:pt x="175" y="74"/>
                    <a:pt x="175" y="74"/>
                  </a:cubicBezTo>
                  <a:cubicBezTo>
                    <a:pt x="186" y="52"/>
                    <a:pt x="186" y="52"/>
                    <a:pt x="186" y="52"/>
                  </a:cubicBezTo>
                  <a:cubicBezTo>
                    <a:pt x="187" y="50"/>
                    <a:pt x="189" y="49"/>
                    <a:pt x="192" y="49"/>
                  </a:cubicBezTo>
                  <a:cubicBezTo>
                    <a:pt x="282" y="49"/>
                    <a:pt x="282" y="49"/>
                    <a:pt x="282" y="49"/>
                  </a:cubicBezTo>
                  <a:cubicBezTo>
                    <a:pt x="285" y="49"/>
                    <a:pt x="288" y="51"/>
                    <a:pt x="288" y="55"/>
                  </a:cubicBezTo>
                  <a:cubicBezTo>
                    <a:pt x="288" y="58"/>
                    <a:pt x="285" y="61"/>
                    <a:pt x="282" y="61"/>
                  </a:cubicBezTo>
                  <a:cubicBezTo>
                    <a:pt x="195" y="61"/>
                    <a:pt x="195" y="61"/>
                    <a:pt x="195" y="61"/>
                  </a:cubicBezTo>
                  <a:cubicBezTo>
                    <a:pt x="179" y="93"/>
                    <a:pt x="179" y="93"/>
                    <a:pt x="179" y="93"/>
                  </a:cubicBezTo>
                  <a:cubicBezTo>
                    <a:pt x="178" y="95"/>
                    <a:pt x="176" y="97"/>
                    <a:pt x="174" y="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sp>
          <p:nvSpPr>
            <p:cNvPr id="18" name="Freeform 73"/>
            <p:cNvSpPr>
              <a:spLocks/>
            </p:cNvSpPr>
            <p:nvPr/>
          </p:nvSpPr>
          <p:spPr bwMode="auto">
            <a:xfrm>
              <a:off x="536" y="1953"/>
              <a:ext cx="404" cy="220"/>
            </a:xfrm>
            <a:custGeom>
              <a:avLst/>
              <a:gdLst>
                <a:gd name="T0" fmla="*/ 17 w 264"/>
                <a:gd name="T1" fmla="*/ 146 h 147"/>
                <a:gd name="T2" fmla="*/ 11 w 264"/>
                <a:gd name="T3" fmla="*/ 142 h 147"/>
                <a:gd name="T4" fmla="*/ 0 w 264"/>
                <a:gd name="T5" fmla="*/ 88 h 147"/>
                <a:gd name="T6" fmla="*/ 64 w 264"/>
                <a:gd name="T7" fmla="*/ 3 h 147"/>
                <a:gd name="T8" fmla="*/ 132 w 264"/>
                <a:gd name="T9" fmla="*/ 50 h 147"/>
                <a:gd name="T10" fmla="*/ 201 w 264"/>
                <a:gd name="T11" fmla="*/ 2 h 147"/>
                <a:gd name="T12" fmla="*/ 264 w 264"/>
                <a:gd name="T13" fmla="*/ 81 h 147"/>
                <a:gd name="T14" fmla="*/ 248 w 264"/>
                <a:gd name="T15" fmla="*/ 142 h 147"/>
                <a:gd name="T16" fmla="*/ 240 w 264"/>
                <a:gd name="T17" fmla="*/ 145 h 147"/>
                <a:gd name="T18" fmla="*/ 237 w 264"/>
                <a:gd name="T19" fmla="*/ 137 h 147"/>
                <a:gd name="T20" fmla="*/ 252 w 264"/>
                <a:gd name="T21" fmla="*/ 81 h 147"/>
                <a:gd name="T22" fmla="*/ 200 w 264"/>
                <a:gd name="T23" fmla="*/ 14 h 147"/>
                <a:gd name="T24" fmla="*/ 138 w 264"/>
                <a:gd name="T25" fmla="*/ 74 h 147"/>
                <a:gd name="T26" fmla="*/ 132 w 264"/>
                <a:gd name="T27" fmla="*/ 79 h 147"/>
                <a:gd name="T28" fmla="*/ 126 w 264"/>
                <a:gd name="T29" fmla="*/ 74 h 147"/>
                <a:gd name="T30" fmla="*/ 64 w 264"/>
                <a:gd name="T31" fmla="*/ 15 h 147"/>
                <a:gd name="T32" fmla="*/ 12 w 264"/>
                <a:gd name="T33" fmla="*/ 88 h 147"/>
                <a:gd name="T34" fmla="*/ 22 w 264"/>
                <a:gd name="T35" fmla="*/ 137 h 147"/>
                <a:gd name="T36" fmla="*/ 19 w 264"/>
                <a:gd name="T37" fmla="*/ 145 h 147"/>
                <a:gd name="T38" fmla="*/ 17 w 264"/>
                <a:gd name="T39" fmla="*/ 146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64" h="147">
                  <a:moveTo>
                    <a:pt x="17" y="146"/>
                  </a:moveTo>
                  <a:cubicBezTo>
                    <a:pt x="14" y="146"/>
                    <a:pt x="12" y="144"/>
                    <a:pt x="11" y="142"/>
                  </a:cubicBezTo>
                  <a:cubicBezTo>
                    <a:pt x="3" y="123"/>
                    <a:pt x="0" y="105"/>
                    <a:pt x="0" y="88"/>
                  </a:cubicBezTo>
                  <a:cubicBezTo>
                    <a:pt x="0" y="32"/>
                    <a:pt x="32" y="5"/>
                    <a:pt x="64" y="3"/>
                  </a:cubicBezTo>
                  <a:cubicBezTo>
                    <a:pt x="89" y="1"/>
                    <a:pt x="118" y="15"/>
                    <a:pt x="132" y="50"/>
                  </a:cubicBezTo>
                  <a:cubicBezTo>
                    <a:pt x="145" y="14"/>
                    <a:pt x="175" y="0"/>
                    <a:pt x="201" y="2"/>
                  </a:cubicBezTo>
                  <a:cubicBezTo>
                    <a:pt x="231" y="4"/>
                    <a:pt x="264" y="30"/>
                    <a:pt x="264" y="81"/>
                  </a:cubicBezTo>
                  <a:cubicBezTo>
                    <a:pt x="264" y="100"/>
                    <a:pt x="258" y="121"/>
                    <a:pt x="248" y="142"/>
                  </a:cubicBezTo>
                  <a:cubicBezTo>
                    <a:pt x="247" y="145"/>
                    <a:pt x="243" y="147"/>
                    <a:pt x="240" y="145"/>
                  </a:cubicBezTo>
                  <a:cubicBezTo>
                    <a:pt x="237" y="144"/>
                    <a:pt x="236" y="140"/>
                    <a:pt x="237" y="137"/>
                  </a:cubicBezTo>
                  <a:cubicBezTo>
                    <a:pt x="247" y="117"/>
                    <a:pt x="252" y="98"/>
                    <a:pt x="252" y="81"/>
                  </a:cubicBezTo>
                  <a:cubicBezTo>
                    <a:pt x="252" y="37"/>
                    <a:pt x="226" y="16"/>
                    <a:pt x="200" y="14"/>
                  </a:cubicBezTo>
                  <a:cubicBezTo>
                    <a:pt x="174" y="12"/>
                    <a:pt x="144" y="30"/>
                    <a:pt x="138" y="74"/>
                  </a:cubicBezTo>
                  <a:cubicBezTo>
                    <a:pt x="137" y="77"/>
                    <a:pt x="135" y="79"/>
                    <a:pt x="132" y="79"/>
                  </a:cubicBezTo>
                  <a:cubicBezTo>
                    <a:pt x="129" y="79"/>
                    <a:pt x="126" y="77"/>
                    <a:pt x="126" y="74"/>
                  </a:cubicBezTo>
                  <a:cubicBezTo>
                    <a:pt x="119" y="30"/>
                    <a:pt x="90" y="13"/>
                    <a:pt x="64" y="15"/>
                  </a:cubicBezTo>
                  <a:cubicBezTo>
                    <a:pt x="38" y="17"/>
                    <a:pt x="12" y="40"/>
                    <a:pt x="12" y="88"/>
                  </a:cubicBezTo>
                  <a:cubicBezTo>
                    <a:pt x="12" y="104"/>
                    <a:pt x="15" y="120"/>
                    <a:pt x="22" y="137"/>
                  </a:cubicBezTo>
                  <a:cubicBezTo>
                    <a:pt x="23" y="140"/>
                    <a:pt x="22" y="144"/>
                    <a:pt x="19" y="145"/>
                  </a:cubicBezTo>
                  <a:cubicBezTo>
                    <a:pt x="18" y="146"/>
                    <a:pt x="17" y="146"/>
                    <a:pt x="17" y="14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sp>
          <p:nvSpPr>
            <p:cNvPr id="19" name="Freeform 74"/>
            <p:cNvSpPr>
              <a:spLocks/>
            </p:cNvSpPr>
            <p:nvPr/>
          </p:nvSpPr>
          <p:spPr bwMode="auto">
            <a:xfrm>
              <a:off x="594" y="2224"/>
              <a:ext cx="279" cy="142"/>
            </a:xfrm>
            <a:custGeom>
              <a:avLst/>
              <a:gdLst>
                <a:gd name="T0" fmla="*/ 94 w 182"/>
                <a:gd name="T1" fmla="*/ 95 h 95"/>
                <a:gd name="T2" fmla="*/ 90 w 182"/>
                <a:gd name="T3" fmla="*/ 94 h 95"/>
                <a:gd name="T4" fmla="*/ 2 w 182"/>
                <a:gd name="T5" fmla="*/ 10 h 95"/>
                <a:gd name="T6" fmla="*/ 3 w 182"/>
                <a:gd name="T7" fmla="*/ 2 h 95"/>
                <a:gd name="T8" fmla="*/ 11 w 182"/>
                <a:gd name="T9" fmla="*/ 3 h 95"/>
                <a:gd name="T10" fmla="*/ 93 w 182"/>
                <a:gd name="T11" fmla="*/ 82 h 95"/>
                <a:gd name="T12" fmla="*/ 170 w 182"/>
                <a:gd name="T13" fmla="*/ 3 h 95"/>
                <a:gd name="T14" fmla="*/ 179 w 182"/>
                <a:gd name="T15" fmla="*/ 2 h 95"/>
                <a:gd name="T16" fmla="*/ 180 w 182"/>
                <a:gd name="T17" fmla="*/ 10 h 95"/>
                <a:gd name="T18" fmla="*/ 97 w 182"/>
                <a:gd name="T19" fmla="*/ 94 h 95"/>
                <a:gd name="T20" fmla="*/ 94 w 182"/>
                <a:gd name="T21" fmla="*/ 95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2" h="95">
                  <a:moveTo>
                    <a:pt x="94" y="95"/>
                  </a:moveTo>
                  <a:cubicBezTo>
                    <a:pt x="92" y="95"/>
                    <a:pt x="91" y="95"/>
                    <a:pt x="90" y="94"/>
                  </a:cubicBezTo>
                  <a:cubicBezTo>
                    <a:pt x="88" y="93"/>
                    <a:pt x="39" y="60"/>
                    <a:pt x="2" y="10"/>
                  </a:cubicBezTo>
                  <a:cubicBezTo>
                    <a:pt x="0" y="8"/>
                    <a:pt x="0" y="4"/>
                    <a:pt x="3" y="2"/>
                  </a:cubicBezTo>
                  <a:cubicBezTo>
                    <a:pt x="5" y="0"/>
                    <a:pt x="9" y="0"/>
                    <a:pt x="11" y="3"/>
                  </a:cubicBezTo>
                  <a:cubicBezTo>
                    <a:pt x="42" y="44"/>
                    <a:pt x="81" y="73"/>
                    <a:pt x="93" y="82"/>
                  </a:cubicBezTo>
                  <a:cubicBezTo>
                    <a:pt x="104" y="73"/>
                    <a:pt x="141" y="42"/>
                    <a:pt x="170" y="3"/>
                  </a:cubicBezTo>
                  <a:cubicBezTo>
                    <a:pt x="172" y="0"/>
                    <a:pt x="176" y="0"/>
                    <a:pt x="179" y="2"/>
                  </a:cubicBezTo>
                  <a:cubicBezTo>
                    <a:pt x="181" y="4"/>
                    <a:pt x="182" y="8"/>
                    <a:pt x="180" y="10"/>
                  </a:cubicBezTo>
                  <a:cubicBezTo>
                    <a:pt x="143" y="58"/>
                    <a:pt x="99" y="93"/>
                    <a:pt x="97" y="94"/>
                  </a:cubicBezTo>
                  <a:cubicBezTo>
                    <a:pt x="96" y="95"/>
                    <a:pt x="95" y="95"/>
                    <a:pt x="94" y="9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grpSp>
      <p:grpSp>
        <p:nvGrpSpPr>
          <p:cNvPr id="20" name="Group 138"/>
          <p:cNvGrpSpPr>
            <a:grpSpLocks noChangeAspect="1"/>
          </p:cNvGrpSpPr>
          <p:nvPr userDrawn="1"/>
        </p:nvGrpSpPr>
        <p:grpSpPr bwMode="auto">
          <a:xfrm>
            <a:off x="1903429" y="1049257"/>
            <a:ext cx="848592" cy="501463"/>
            <a:chOff x="4654" y="1977"/>
            <a:chExt cx="441" cy="358"/>
          </a:xfrm>
          <a:solidFill>
            <a:schemeClr val="accent5"/>
          </a:solidFill>
        </p:grpSpPr>
        <p:sp>
          <p:nvSpPr>
            <p:cNvPr id="21" name="Freeform 139"/>
            <p:cNvSpPr>
              <a:spLocks noEditPoints="1"/>
            </p:cNvSpPr>
            <p:nvPr/>
          </p:nvSpPr>
          <p:spPr bwMode="auto">
            <a:xfrm>
              <a:off x="4782" y="2102"/>
              <a:ext cx="184" cy="179"/>
            </a:xfrm>
            <a:custGeom>
              <a:avLst/>
              <a:gdLst>
                <a:gd name="T0" fmla="*/ 78 w 120"/>
                <a:gd name="T1" fmla="*/ 120 h 120"/>
                <a:gd name="T2" fmla="*/ 42 w 120"/>
                <a:gd name="T3" fmla="*/ 120 h 120"/>
                <a:gd name="T4" fmla="*/ 36 w 120"/>
                <a:gd name="T5" fmla="*/ 114 h 120"/>
                <a:gd name="T6" fmla="*/ 36 w 120"/>
                <a:gd name="T7" fmla="*/ 84 h 120"/>
                <a:gd name="T8" fmla="*/ 6 w 120"/>
                <a:gd name="T9" fmla="*/ 84 h 120"/>
                <a:gd name="T10" fmla="*/ 0 w 120"/>
                <a:gd name="T11" fmla="*/ 78 h 120"/>
                <a:gd name="T12" fmla="*/ 0 w 120"/>
                <a:gd name="T13" fmla="*/ 42 h 120"/>
                <a:gd name="T14" fmla="*/ 6 w 120"/>
                <a:gd name="T15" fmla="*/ 36 h 120"/>
                <a:gd name="T16" fmla="*/ 36 w 120"/>
                <a:gd name="T17" fmla="*/ 36 h 120"/>
                <a:gd name="T18" fmla="*/ 36 w 120"/>
                <a:gd name="T19" fmla="*/ 6 h 120"/>
                <a:gd name="T20" fmla="*/ 42 w 120"/>
                <a:gd name="T21" fmla="*/ 0 h 120"/>
                <a:gd name="T22" fmla="*/ 78 w 120"/>
                <a:gd name="T23" fmla="*/ 0 h 120"/>
                <a:gd name="T24" fmla="*/ 84 w 120"/>
                <a:gd name="T25" fmla="*/ 6 h 120"/>
                <a:gd name="T26" fmla="*/ 84 w 120"/>
                <a:gd name="T27" fmla="*/ 36 h 120"/>
                <a:gd name="T28" fmla="*/ 114 w 120"/>
                <a:gd name="T29" fmla="*/ 36 h 120"/>
                <a:gd name="T30" fmla="*/ 120 w 120"/>
                <a:gd name="T31" fmla="*/ 42 h 120"/>
                <a:gd name="T32" fmla="*/ 120 w 120"/>
                <a:gd name="T33" fmla="*/ 78 h 120"/>
                <a:gd name="T34" fmla="*/ 114 w 120"/>
                <a:gd name="T35" fmla="*/ 84 h 120"/>
                <a:gd name="T36" fmla="*/ 84 w 120"/>
                <a:gd name="T37" fmla="*/ 84 h 120"/>
                <a:gd name="T38" fmla="*/ 84 w 120"/>
                <a:gd name="T39" fmla="*/ 114 h 120"/>
                <a:gd name="T40" fmla="*/ 78 w 120"/>
                <a:gd name="T41" fmla="*/ 120 h 120"/>
                <a:gd name="T42" fmla="*/ 48 w 120"/>
                <a:gd name="T43" fmla="*/ 108 h 120"/>
                <a:gd name="T44" fmla="*/ 72 w 120"/>
                <a:gd name="T45" fmla="*/ 108 h 120"/>
                <a:gd name="T46" fmla="*/ 72 w 120"/>
                <a:gd name="T47" fmla="*/ 78 h 120"/>
                <a:gd name="T48" fmla="*/ 78 w 120"/>
                <a:gd name="T49" fmla="*/ 72 h 120"/>
                <a:gd name="T50" fmla="*/ 108 w 120"/>
                <a:gd name="T51" fmla="*/ 72 h 120"/>
                <a:gd name="T52" fmla="*/ 108 w 120"/>
                <a:gd name="T53" fmla="*/ 48 h 120"/>
                <a:gd name="T54" fmla="*/ 78 w 120"/>
                <a:gd name="T55" fmla="*/ 48 h 120"/>
                <a:gd name="T56" fmla="*/ 72 w 120"/>
                <a:gd name="T57" fmla="*/ 42 h 120"/>
                <a:gd name="T58" fmla="*/ 72 w 120"/>
                <a:gd name="T59" fmla="*/ 12 h 120"/>
                <a:gd name="T60" fmla="*/ 48 w 120"/>
                <a:gd name="T61" fmla="*/ 12 h 120"/>
                <a:gd name="T62" fmla="*/ 48 w 120"/>
                <a:gd name="T63" fmla="*/ 42 h 120"/>
                <a:gd name="T64" fmla="*/ 42 w 120"/>
                <a:gd name="T65" fmla="*/ 48 h 120"/>
                <a:gd name="T66" fmla="*/ 12 w 120"/>
                <a:gd name="T67" fmla="*/ 48 h 120"/>
                <a:gd name="T68" fmla="*/ 12 w 120"/>
                <a:gd name="T69" fmla="*/ 72 h 120"/>
                <a:gd name="T70" fmla="*/ 42 w 120"/>
                <a:gd name="T71" fmla="*/ 72 h 120"/>
                <a:gd name="T72" fmla="*/ 48 w 120"/>
                <a:gd name="T73" fmla="*/ 78 h 120"/>
                <a:gd name="T74" fmla="*/ 48 w 120"/>
                <a:gd name="T75" fmla="*/ 108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 h="120">
                  <a:moveTo>
                    <a:pt x="78" y="120"/>
                  </a:moveTo>
                  <a:cubicBezTo>
                    <a:pt x="42" y="120"/>
                    <a:pt x="42" y="120"/>
                    <a:pt x="42" y="120"/>
                  </a:cubicBezTo>
                  <a:cubicBezTo>
                    <a:pt x="39" y="120"/>
                    <a:pt x="36" y="118"/>
                    <a:pt x="36" y="114"/>
                  </a:cubicBezTo>
                  <a:cubicBezTo>
                    <a:pt x="36" y="84"/>
                    <a:pt x="36" y="84"/>
                    <a:pt x="36" y="84"/>
                  </a:cubicBezTo>
                  <a:cubicBezTo>
                    <a:pt x="6" y="84"/>
                    <a:pt x="6" y="84"/>
                    <a:pt x="6" y="84"/>
                  </a:cubicBezTo>
                  <a:cubicBezTo>
                    <a:pt x="3" y="84"/>
                    <a:pt x="0" y="82"/>
                    <a:pt x="0" y="78"/>
                  </a:cubicBezTo>
                  <a:cubicBezTo>
                    <a:pt x="0" y="42"/>
                    <a:pt x="0" y="42"/>
                    <a:pt x="0" y="42"/>
                  </a:cubicBezTo>
                  <a:cubicBezTo>
                    <a:pt x="0" y="39"/>
                    <a:pt x="3" y="36"/>
                    <a:pt x="6" y="36"/>
                  </a:cubicBezTo>
                  <a:cubicBezTo>
                    <a:pt x="36" y="36"/>
                    <a:pt x="36" y="36"/>
                    <a:pt x="36" y="36"/>
                  </a:cubicBezTo>
                  <a:cubicBezTo>
                    <a:pt x="36" y="6"/>
                    <a:pt x="36" y="6"/>
                    <a:pt x="36" y="6"/>
                  </a:cubicBezTo>
                  <a:cubicBezTo>
                    <a:pt x="36" y="3"/>
                    <a:pt x="39" y="0"/>
                    <a:pt x="42" y="0"/>
                  </a:cubicBezTo>
                  <a:cubicBezTo>
                    <a:pt x="78" y="0"/>
                    <a:pt x="78" y="0"/>
                    <a:pt x="78" y="0"/>
                  </a:cubicBezTo>
                  <a:cubicBezTo>
                    <a:pt x="82" y="0"/>
                    <a:pt x="84" y="3"/>
                    <a:pt x="84" y="6"/>
                  </a:cubicBezTo>
                  <a:cubicBezTo>
                    <a:pt x="84" y="36"/>
                    <a:pt x="84" y="36"/>
                    <a:pt x="84" y="36"/>
                  </a:cubicBezTo>
                  <a:cubicBezTo>
                    <a:pt x="114" y="36"/>
                    <a:pt x="114" y="36"/>
                    <a:pt x="114" y="36"/>
                  </a:cubicBezTo>
                  <a:cubicBezTo>
                    <a:pt x="118" y="36"/>
                    <a:pt x="120" y="39"/>
                    <a:pt x="120" y="42"/>
                  </a:cubicBezTo>
                  <a:cubicBezTo>
                    <a:pt x="120" y="78"/>
                    <a:pt x="120" y="78"/>
                    <a:pt x="120" y="78"/>
                  </a:cubicBezTo>
                  <a:cubicBezTo>
                    <a:pt x="120" y="82"/>
                    <a:pt x="118" y="84"/>
                    <a:pt x="114" y="84"/>
                  </a:cubicBezTo>
                  <a:cubicBezTo>
                    <a:pt x="84" y="84"/>
                    <a:pt x="84" y="84"/>
                    <a:pt x="84" y="84"/>
                  </a:cubicBezTo>
                  <a:cubicBezTo>
                    <a:pt x="84" y="114"/>
                    <a:pt x="84" y="114"/>
                    <a:pt x="84" y="114"/>
                  </a:cubicBezTo>
                  <a:cubicBezTo>
                    <a:pt x="84" y="118"/>
                    <a:pt x="82" y="120"/>
                    <a:pt x="78" y="120"/>
                  </a:cubicBezTo>
                  <a:close/>
                  <a:moveTo>
                    <a:pt x="48" y="108"/>
                  </a:moveTo>
                  <a:cubicBezTo>
                    <a:pt x="72" y="108"/>
                    <a:pt x="72" y="108"/>
                    <a:pt x="72" y="108"/>
                  </a:cubicBezTo>
                  <a:cubicBezTo>
                    <a:pt x="72" y="78"/>
                    <a:pt x="72" y="78"/>
                    <a:pt x="72" y="78"/>
                  </a:cubicBezTo>
                  <a:cubicBezTo>
                    <a:pt x="72" y="75"/>
                    <a:pt x="75" y="72"/>
                    <a:pt x="78" y="72"/>
                  </a:cubicBezTo>
                  <a:cubicBezTo>
                    <a:pt x="108" y="72"/>
                    <a:pt x="108" y="72"/>
                    <a:pt x="108" y="72"/>
                  </a:cubicBezTo>
                  <a:cubicBezTo>
                    <a:pt x="108" y="48"/>
                    <a:pt x="108" y="48"/>
                    <a:pt x="108" y="48"/>
                  </a:cubicBezTo>
                  <a:cubicBezTo>
                    <a:pt x="78" y="48"/>
                    <a:pt x="78" y="48"/>
                    <a:pt x="78" y="48"/>
                  </a:cubicBezTo>
                  <a:cubicBezTo>
                    <a:pt x="75" y="48"/>
                    <a:pt x="72" y="46"/>
                    <a:pt x="72" y="42"/>
                  </a:cubicBezTo>
                  <a:cubicBezTo>
                    <a:pt x="72" y="12"/>
                    <a:pt x="72" y="12"/>
                    <a:pt x="72" y="12"/>
                  </a:cubicBezTo>
                  <a:cubicBezTo>
                    <a:pt x="48" y="12"/>
                    <a:pt x="48" y="12"/>
                    <a:pt x="48" y="12"/>
                  </a:cubicBezTo>
                  <a:cubicBezTo>
                    <a:pt x="48" y="42"/>
                    <a:pt x="48" y="42"/>
                    <a:pt x="48" y="42"/>
                  </a:cubicBezTo>
                  <a:cubicBezTo>
                    <a:pt x="48" y="46"/>
                    <a:pt x="46" y="48"/>
                    <a:pt x="42" y="48"/>
                  </a:cubicBezTo>
                  <a:cubicBezTo>
                    <a:pt x="12" y="48"/>
                    <a:pt x="12" y="48"/>
                    <a:pt x="12" y="48"/>
                  </a:cubicBezTo>
                  <a:cubicBezTo>
                    <a:pt x="12" y="72"/>
                    <a:pt x="12" y="72"/>
                    <a:pt x="12" y="72"/>
                  </a:cubicBezTo>
                  <a:cubicBezTo>
                    <a:pt x="42" y="72"/>
                    <a:pt x="42" y="72"/>
                    <a:pt x="42" y="72"/>
                  </a:cubicBezTo>
                  <a:cubicBezTo>
                    <a:pt x="46" y="72"/>
                    <a:pt x="48" y="75"/>
                    <a:pt x="48" y="78"/>
                  </a:cubicBezTo>
                  <a:lnTo>
                    <a:pt x="48"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sp>
          <p:nvSpPr>
            <p:cNvPr id="22" name="Freeform 140"/>
            <p:cNvSpPr>
              <a:spLocks noEditPoints="1"/>
            </p:cNvSpPr>
            <p:nvPr/>
          </p:nvSpPr>
          <p:spPr bwMode="auto">
            <a:xfrm>
              <a:off x="4654" y="2031"/>
              <a:ext cx="441" cy="304"/>
            </a:xfrm>
            <a:custGeom>
              <a:avLst/>
              <a:gdLst>
                <a:gd name="T0" fmla="*/ 258 w 288"/>
                <a:gd name="T1" fmla="*/ 204 h 204"/>
                <a:gd name="T2" fmla="*/ 30 w 288"/>
                <a:gd name="T3" fmla="*/ 204 h 204"/>
                <a:gd name="T4" fmla="*/ 0 w 288"/>
                <a:gd name="T5" fmla="*/ 174 h 204"/>
                <a:gd name="T6" fmla="*/ 0 w 288"/>
                <a:gd name="T7" fmla="*/ 30 h 204"/>
                <a:gd name="T8" fmla="*/ 30 w 288"/>
                <a:gd name="T9" fmla="*/ 0 h 204"/>
                <a:gd name="T10" fmla="*/ 258 w 288"/>
                <a:gd name="T11" fmla="*/ 0 h 204"/>
                <a:gd name="T12" fmla="*/ 288 w 288"/>
                <a:gd name="T13" fmla="*/ 30 h 204"/>
                <a:gd name="T14" fmla="*/ 288 w 288"/>
                <a:gd name="T15" fmla="*/ 174 h 204"/>
                <a:gd name="T16" fmla="*/ 258 w 288"/>
                <a:gd name="T17" fmla="*/ 204 h 204"/>
                <a:gd name="T18" fmla="*/ 30 w 288"/>
                <a:gd name="T19" fmla="*/ 12 h 204"/>
                <a:gd name="T20" fmla="*/ 12 w 288"/>
                <a:gd name="T21" fmla="*/ 30 h 204"/>
                <a:gd name="T22" fmla="*/ 12 w 288"/>
                <a:gd name="T23" fmla="*/ 174 h 204"/>
                <a:gd name="T24" fmla="*/ 30 w 288"/>
                <a:gd name="T25" fmla="*/ 192 h 204"/>
                <a:gd name="T26" fmla="*/ 258 w 288"/>
                <a:gd name="T27" fmla="*/ 192 h 204"/>
                <a:gd name="T28" fmla="*/ 276 w 288"/>
                <a:gd name="T29" fmla="*/ 174 h 204"/>
                <a:gd name="T30" fmla="*/ 276 w 288"/>
                <a:gd name="T31" fmla="*/ 30 h 204"/>
                <a:gd name="T32" fmla="*/ 258 w 288"/>
                <a:gd name="T33" fmla="*/ 12 h 204"/>
                <a:gd name="T34" fmla="*/ 30 w 288"/>
                <a:gd name="T35" fmla="*/ 1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88" h="204">
                  <a:moveTo>
                    <a:pt x="258" y="204"/>
                  </a:moveTo>
                  <a:cubicBezTo>
                    <a:pt x="30" y="204"/>
                    <a:pt x="30" y="204"/>
                    <a:pt x="30" y="204"/>
                  </a:cubicBezTo>
                  <a:cubicBezTo>
                    <a:pt x="14" y="204"/>
                    <a:pt x="0" y="191"/>
                    <a:pt x="0" y="174"/>
                  </a:cubicBezTo>
                  <a:cubicBezTo>
                    <a:pt x="0" y="30"/>
                    <a:pt x="0" y="30"/>
                    <a:pt x="0" y="30"/>
                  </a:cubicBezTo>
                  <a:cubicBezTo>
                    <a:pt x="0" y="14"/>
                    <a:pt x="14" y="0"/>
                    <a:pt x="30" y="0"/>
                  </a:cubicBezTo>
                  <a:cubicBezTo>
                    <a:pt x="258" y="0"/>
                    <a:pt x="258" y="0"/>
                    <a:pt x="258" y="0"/>
                  </a:cubicBezTo>
                  <a:cubicBezTo>
                    <a:pt x="275" y="0"/>
                    <a:pt x="288" y="14"/>
                    <a:pt x="288" y="30"/>
                  </a:cubicBezTo>
                  <a:cubicBezTo>
                    <a:pt x="288" y="174"/>
                    <a:pt x="288" y="174"/>
                    <a:pt x="288" y="174"/>
                  </a:cubicBezTo>
                  <a:cubicBezTo>
                    <a:pt x="288" y="191"/>
                    <a:pt x="275" y="204"/>
                    <a:pt x="258" y="204"/>
                  </a:cubicBezTo>
                  <a:close/>
                  <a:moveTo>
                    <a:pt x="30" y="12"/>
                  </a:moveTo>
                  <a:cubicBezTo>
                    <a:pt x="21" y="12"/>
                    <a:pt x="12" y="20"/>
                    <a:pt x="12" y="30"/>
                  </a:cubicBezTo>
                  <a:cubicBezTo>
                    <a:pt x="12" y="174"/>
                    <a:pt x="12" y="174"/>
                    <a:pt x="12" y="174"/>
                  </a:cubicBezTo>
                  <a:cubicBezTo>
                    <a:pt x="12" y="184"/>
                    <a:pt x="21" y="192"/>
                    <a:pt x="30" y="192"/>
                  </a:cubicBezTo>
                  <a:cubicBezTo>
                    <a:pt x="258" y="192"/>
                    <a:pt x="258" y="192"/>
                    <a:pt x="258" y="192"/>
                  </a:cubicBezTo>
                  <a:cubicBezTo>
                    <a:pt x="268" y="192"/>
                    <a:pt x="276" y="184"/>
                    <a:pt x="276" y="174"/>
                  </a:cubicBezTo>
                  <a:cubicBezTo>
                    <a:pt x="276" y="30"/>
                    <a:pt x="276" y="30"/>
                    <a:pt x="276" y="30"/>
                  </a:cubicBezTo>
                  <a:cubicBezTo>
                    <a:pt x="276" y="20"/>
                    <a:pt x="268" y="12"/>
                    <a:pt x="258" y="12"/>
                  </a:cubicBezTo>
                  <a:lnTo>
                    <a:pt x="30"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sp>
          <p:nvSpPr>
            <p:cNvPr id="23" name="Freeform 141"/>
            <p:cNvSpPr>
              <a:spLocks/>
            </p:cNvSpPr>
            <p:nvPr/>
          </p:nvSpPr>
          <p:spPr bwMode="auto">
            <a:xfrm>
              <a:off x="4801" y="1977"/>
              <a:ext cx="147" cy="71"/>
            </a:xfrm>
            <a:custGeom>
              <a:avLst/>
              <a:gdLst>
                <a:gd name="T0" fmla="*/ 90 w 96"/>
                <a:gd name="T1" fmla="*/ 48 h 48"/>
                <a:gd name="T2" fmla="*/ 84 w 96"/>
                <a:gd name="T3" fmla="*/ 42 h 48"/>
                <a:gd name="T4" fmla="*/ 84 w 96"/>
                <a:gd name="T5" fmla="*/ 24 h 48"/>
                <a:gd name="T6" fmla="*/ 72 w 96"/>
                <a:gd name="T7" fmla="*/ 12 h 48"/>
                <a:gd name="T8" fmla="*/ 24 w 96"/>
                <a:gd name="T9" fmla="*/ 12 h 48"/>
                <a:gd name="T10" fmla="*/ 12 w 96"/>
                <a:gd name="T11" fmla="*/ 24 h 48"/>
                <a:gd name="T12" fmla="*/ 12 w 96"/>
                <a:gd name="T13" fmla="*/ 42 h 48"/>
                <a:gd name="T14" fmla="*/ 6 w 96"/>
                <a:gd name="T15" fmla="*/ 48 h 48"/>
                <a:gd name="T16" fmla="*/ 0 w 96"/>
                <a:gd name="T17" fmla="*/ 42 h 48"/>
                <a:gd name="T18" fmla="*/ 0 w 96"/>
                <a:gd name="T19" fmla="*/ 24 h 48"/>
                <a:gd name="T20" fmla="*/ 24 w 96"/>
                <a:gd name="T21" fmla="*/ 0 h 48"/>
                <a:gd name="T22" fmla="*/ 72 w 96"/>
                <a:gd name="T23" fmla="*/ 0 h 48"/>
                <a:gd name="T24" fmla="*/ 96 w 96"/>
                <a:gd name="T25" fmla="*/ 24 h 48"/>
                <a:gd name="T26" fmla="*/ 96 w 96"/>
                <a:gd name="T27" fmla="*/ 42 h 48"/>
                <a:gd name="T28" fmla="*/ 90 w 96"/>
                <a:gd name="T29"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6" h="48">
                  <a:moveTo>
                    <a:pt x="90" y="48"/>
                  </a:moveTo>
                  <a:cubicBezTo>
                    <a:pt x="87" y="48"/>
                    <a:pt x="84" y="46"/>
                    <a:pt x="84" y="42"/>
                  </a:cubicBezTo>
                  <a:cubicBezTo>
                    <a:pt x="84" y="24"/>
                    <a:pt x="84" y="24"/>
                    <a:pt x="84" y="24"/>
                  </a:cubicBezTo>
                  <a:cubicBezTo>
                    <a:pt x="84" y="18"/>
                    <a:pt x="79" y="12"/>
                    <a:pt x="72" y="12"/>
                  </a:cubicBezTo>
                  <a:cubicBezTo>
                    <a:pt x="24" y="12"/>
                    <a:pt x="24" y="12"/>
                    <a:pt x="24" y="12"/>
                  </a:cubicBezTo>
                  <a:cubicBezTo>
                    <a:pt x="18" y="12"/>
                    <a:pt x="12" y="18"/>
                    <a:pt x="12" y="24"/>
                  </a:cubicBezTo>
                  <a:cubicBezTo>
                    <a:pt x="12" y="42"/>
                    <a:pt x="12" y="42"/>
                    <a:pt x="12" y="42"/>
                  </a:cubicBezTo>
                  <a:cubicBezTo>
                    <a:pt x="12" y="46"/>
                    <a:pt x="10" y="48"/>
                    <a:pt x="6" y="48"/>
                  </a:cubicBezTo>
                  <a:cubicBezTo>
                    <a:pt x="3" y="48"/>
                    <a:pt x="0" y="46"/>
                    <a:pt x="0" y="42"/>
                  </a:cubicBezTo>
                  <a:cubicBezTo>
                    <a:pt x="0" y="24"/>
                    <a:pt x="0" y="24"/>
                    <a:pt x="0" y="24"/>
                  </a:cubicBezTo>
                  <a:cubicBezTo>
                    <a:pt x="0" y="11"/>
                    <a:pt x="11" y="0"/>
                    <a:pt x="24" y="0"/>
                  </a:cubicBezTo>
                  <a:cubicBezTo>
                    <a:pt x="72" y="0"/>
                    <a:pt x="72" y="0"/>
                    <a:pt x="72" y="0"/>
                  </a:cubicBezTo>
                  <a:cubicBezTo>
                    <a:pt x="86" y="0"/>
                    <a:pt x="96" y="11"/>
                    <a:pt x="96" y="24"/>
                  </a:cubicBezTo>
                  <a:cubicBezTo>
                    <a:pt x="96" y="42"/>
                    <a:pt x="96" y="42"/>
                    <a:pt x="96" y="42"/>
                  </a:cubicBezTo>
                  <a:cubicBezTo>
                    <a:pt x="96" y="46"/>
                    <a:pt x="94" y="48"/>
                    <a:pt x="90" y="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588"/>
            </a:p>
          </p:txBody>
        </p:sp>
      </p:grpSp>
      <p:pic>
        <p:nvPicPr>
          <p:cNvPr id="5" name="Picture 4">
            <a:extLst>
              <a:ext uri="{FF2B5EF4-FFF2-40B4-BE49-F238E27FC236}">
                <a16:creationId xmlns:a16="http://schemas.microsoft.com/office/drawing/2014/main" id="{8B4F9ACF-E768-1242-8C69-998D69B7B19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057844" y="6395185"/>
            <a:ext cx="3565015" cy="287456"/>
          </a:xfrm>
          <a:prstGeom prst="rect">
            <a:avLst/>
          </a:prstGeom>
        </p:spPr>
      </p:pic>
    </p:spTree>
    <p:extLst>
      <p:ext uri="{BB962C8B-B14F-4D97-AF65-F5344CB8AC3E}">
        <p14:creationId xmlns:p14="http://schemas.microsoft.com/office/powerpoint/2010/main" val="175562595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5"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941" t="32745" b="2"/>
          <a:stretch/>
        </p:blipFill>
        <p:spPr bwMode="auto">
          <a:xfrm rot="10800000">
            <a:off x="-2" y="14153"/>
            <a:ext cx="12192001" cy="68580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154722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Divider:Lawley Blu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9042400" cy="1905000"/>
          </a:xfrm>
        </p:spPr>
        <p:txBody>
          <a:bodyPr lIns="0" tIns="0" rIns="0" bIns="0" anchor="t" anchorCtr="0">
            <a:noAutofit/>
          </a:bodyPr>
          <a:lstStyle>
            <a:lvl1pPr algn="l">
              <a:defRPr sz="5912" b="1">
                <a:solidFill>
                  <a:schemeClr val="bg1"/>
                </a:solidFill>
              </a:defRPr>
            </a:lvl1pPr>
          </a:lstStyle>
          <a:p>
            <a:r>
              <a:rPr lang="en-US" dirty="0"/>
              <a:t>Click to edit Master title style</a:t>
            </a:r>
          </a:p>
        </p:txBody>
      </p:sp>
      <p:sp>
        <p:nvSpPr>
          <p:cNvPr id="12" name="Text Placeholder 3">
            <a:extLst>
              <a:ext uri="{FF2B5EF4-FFF2-40B4-BE49-F238E27FC236}">
                <a16:creationId xmlns:a16="http://schemas.microsoft.com/office/drawing/2014/main" id="{E300B736-E026-554F-AB9C-CE8D1168EB10}"/>
              </a:ext>
            </a:extLst>
          </p:cNvPr>
          <p:cNvSpPr>
            <a:spLocks noGrp="1"/>
          </p:cNvSpPr>
          <p:nvPr>
            <p:ph type="body" sz="half" idx="2"/>
          </p:nvPr>
        </p:nvSpPr>
        <p:spPr>
          <a:xfrm>
            <a:off x="609600" y="2971801"/>
            <a:ext cx="9042400" cy="2438400"/>
          </a:xfrm>
        </p:spPr>
        <p:txBody>
          <a:bodyPr lIns="0" tIns="0" rIns="0" bIns="0">
            <a:normAutofit/>
          </a:bodyPr>
          <a:lstStyle>
            <a:lvl1pPr marL="0" indent="0">
              <a:buNone/>
              <a:defRPr sz="2382">
                <a:solidFill>
                  <a:schemeClr val="bg1"/>
                </a:solidFill>
              </a:defRPr>
            </a:lvl1pPr>
            <a:lvl2pPr marL="449505" indent="0">
              <a:buNone/>
              <a:defRPr sz="1147"/>
            </a:lvl2pPr>
            <a:lvl3pPr marL="899010" indent="0">
              <a:buNone/>
              <a:defRPr sz="971"/>
            </a:lvl3pPr>
            <a:lvl4pPr marL="1348516" indent="0">
              <a:buNone/>
              <a:defRPr sz="882"/>
            </a:lvl4pPr>
            <a:lvl5pPr marL="1798021" indent="0">
              <a:buNone/>
              <a:defRPr sz="882"/>
            </a:lvl5pPr>
            <a:lvl6pPr marL="2247527" indent="0">
              <a:buNone/>
              <a:defRPr sz="882"/>
            </a:lvl6pPr>
            <a:lvl7pPr marL="2697032" indent="0">
              <a:buNone/>
              <a:defRPr sz="882"/>
            </a:lvl7pPr>
            <a:lvl8pPr marL="3146538" indent="0">
              <a:buNone/>
              <a:defRPr sz="882"/>
            </a:lvl8pPr>
            <a:lvl9pPr marL="3596043" indent="0">
              <a:buNone/>
              <a:defRPr sz="882"/>
            </a:lvl9pPr>
          </a:lstStyle>
          <a:p>
            <a:pPr lvl="0"/>
            <a:r>
              <a:rPr lang="en-US" dirty="0"/>
              <a:t>Click to edit Master text styles</a:t>
            </a:r>
          </a:p>
        </p:txBody>
      </p:sp>
      <p:sp>
        <p:nvSpPr>
          <p:cNvPr id="9" name="Rectangle 8">
            <a:extLst>
              <a:ext uri="{FF2B5EF4-FFF2-40B4-BE49-F238E27FC236}">
                <a16:creationId xmlns:a16="http://schemas.microsoft.com/office/drawing/2014/main" id="{18C282C0-2B49-2640-AD2D-C8E2E08AF161}"/>
              </a:ext>
            </a:extLst>
          </p:cNvPr>
          <p:cNvSpPr/>
          <p:nvPr userDrawn="1"/>
        </p:nvSpPr>
        <p:spPr>
          <a:xfrm>
            <a:off x="609600" y="464075"/>
            <a:ext cx="3759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9896" tIns="44948" rIns="89896" bIns="44948" rtlCol="0" anchor="ctr"/>
          <a:lstStyle/>
          <a:p>
            <a:pPr algn="ctr"/>
            <a:endParaRPr lang="en-US" sz="1588"/>
          </a:p>
        </p:txBody>
      </p:sp>
    </p:spTree>
    <p:extLst>
      <p:ext uri="{BB962C8B-B14F-4D97-AF65-F5344CB8AC3E}">
        <p14:creationId xmlns:p14="http://schemas.microsoft.com/office/powerpoint/2010/main" val="347617974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Divider:Lawley Light Blu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0"/>
            <a:ext cx="9042400" cy="1905000"/>
          </a:xfrm>
        </p:spPr>
        <p:txBody>
          <a:bodyPr lIns="0" tIns="0" rIns="0" bIns="0" anchor="t" anchorCtr="0">
            <a:noAutofit/>
          </a:bodyPr>
          <a:lstStyle>
            <a:lvl1pPr algn="l">
              <a:defRPr sz="5912" b="1">
                <a:solidFill>
                  <a:schemeClr val="bg1"/>
                </a:solidFill>
              </a:defRPr>
            </a:lvl1pPr>
          </a:lstStyle>
          <a:p>
            <a:r>
              <a:rPr lang="en-US" dirty="0"/>
              <a:t>Click to edit Master title style</a:t>
            </a:r>
          </a:p>
        </p:txBody>
      </p:sp>
      <p:sp>
        <p:nvSpPr>
          <p:cNvPr id="12" name="Text Placeholder 3">
            <a:extLst>
              <a:ext uri="{FF2B5EF4-FFF2-40B4-BE49-F238E27FC236}">
                <a16:creationId xmlns:a16="http://schemas.microsoft.com/office/drawing/2014/main" id="{E300B736-E026-554F-AB9C-CE8D1168EB10}"/>
              </a:ext>
            </a:extLst>
          </p:cNvPr>
          <p:cNvSpPr>
            <a:spLocks noGrp="1"/>
          </p:cNvSpPr>
          <p:nvPr>
            <p:ph type="body" sz="half" idx="2"/>
          </p:nvPr>
        </p:nvSpPr>
        <p:spPr>
          <a:xfrm>
            <a:off x="609600" y="2971801"/>
            <a:ext cx="9042400" cy="2438400"/>
          </a:xfrm>
        </p:spPr>
        <p:txBody>
          <a:bodyPr lIns="0" tIns="0" rIns="0" bIns="0">
            <a:normAutofit/>
          </a:bodyPr>
          <a:lstStyle>
            <a:lvl1pPr marL="0" indent="0">
              <a:buNone/>
              <a:defRPr sz="2382">
                <a:solidFill>
                  <a:schemeClr val="bg1"/>
                </a:solidFill>
              </a:defRPr>
            </a:lvl1pPr>
            <a:lvl2pPr marL="449505" indent="0">
              <a:buNone/>
              <a:defRPr sz="1147"/>
            </a:lvl2pPr>
            <a:lvl3pPr marL="899010" indent="0">
              <a:buNone/>
              <a:defRPr sz="971"/>
            </a:lvl3pPr>
            <a:lvl4pPr marL="1348516" indent="0">
              <a:buNone/>
              <a:defRPr sz="882"/>
            </a:lvl4pPr>
            <a:lvl5pPr marL="1798021" indent="0">
              <a:buNone/>
              <a:defRPr sz="882"/>
            </a:lvl5pPr>
            <a:lvl6pPr marL="2247527" indent="0">
              <a:buNone/>
              <a:defRPr sz="882"/>
            </a:lvl6pPr>
            <a:lvl7pPr marL="2697032" indent="0">
              <a:buNone/>
              <a:defRPr sz="882"/>
            </a:lvl7pPr>
            <a:lvl8pPr marL="3146538" indent="0">
              <a:buNone/>
              <a:defRPr sz="882"/>
            </a:lvl8pPr>
            <a:lvl9pPr marL="3596043" indent="0">
              <a:buNone/>
              <a:defRPr sz="882"/>
            </a:lvl9pPr>
          </a:lstStyle>
          <a:p>
            <a:pPr lvl="0"/>
            <a:r>
              <a:rPr lang="en-US" dirty="0"/>
              <a:t>Click to edit Master text styles</a:t>
            </a:r>
          </a:p>
        </p:txBody>
      </p:sp>
      <p:sp>
        <p:nvSpPr>
          <p:cNvPr id="14" name="Rectangle 13">
            <a:extLst>
              <a:ext uri="{FF2B5EF4-FFF2-40B4-BE49-F238E27FC236}">
                <a16:creationId xmlns:a16="http://schemas.microsoft.com/office/drawing/2014/main" id="{60F83297-F1E2-544C-B1E1-DE9E726F5215}"/>
              </a:ext>
            </a:extLst>
          </p:cNvPr>
          <p:cNvSpPr/>
          <p:nvPr userDrawn="1"/>
        </p:nvSpPr>
        <p:spPr>
          <a:xfrm>
            <a:off x="609600" y="464075"/>
            <a:ext cx="3759200"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89896" tIns="44948" rIns="89896" bIns="44948" rtlCol="0" anchor="ctr"/>
          <a:lstStyle/>
          <a:p>
            <a:pPr algn="ctr"/>
            <a:endParaRPr lang="en-US" sz="1588"/>
          </a:p>
        </p:txBody>
      </p:sp>
    </p:spTree>
    <p:extLst>
      <p:ext uri="{BB962C8B-B14F-4D97-AF65-F5344CB8AC3E}">
        <p14:creationId xmlns:p14="http://schemas.microsoft.com/office/powerpoint/2010/main" val="27031589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Branding with Logo Only">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736ADF5-5163-D241-941D-10679FFE09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785" t="6101" r="4964" b="3899"/>
          <a:stretch/>
        </p:blipFill>
        <p:spPr>
          <a:xfrm>
            <a:off x="0" y="0"/>
            <a:ext cx="12192000" cy="6858000"/>
          </a:xfrm>
          <a:prstGeom prst="rect">
            <a:avLst/>
          </a:prstGeom>
        </p:spPr>
      </p:pic>
      <p:sp>
        <p:nvSpPr>
          <p:cNvPr id="2" name="Rectangle 1"/>
          <p:cNvSpPr/>
          <p:nvPr userDrawn="1"/>
        </p:nvSpPr>
        <p:spPr>
          <a:xfrm>
            <a:off x="0" y="6414752"/>
            <a:ext cx="2255617" cy="2420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
        <p:nvSpPr>
          <p:cNvPr id="5" name="Rectangle 4"/>
          <p:cNvSpPr/>
          <p:nvPr userDrawn="1"/>
        </p:nvSpPr>
        <p:spPr>
          <a:xfrm>
            <a:off x="4982359" y="0"/>
            <a:ext cx="7209641" cy="37229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588"/>
          </a:p>
        </p:txBody>
      </p:sp>
    </p:spTree>
    <p:extLst>
      <p:ext uri="{BB962C8B-B14F-4D97-AF65-F5344CB8AC3E}">
        <p14:creationId xmlns:p14="http://schemas.microsoft.com/office/powerpoint/2010/main" val="304425074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Cover Option 2a">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074969A-75E9-4204-9BF2-137E2A74282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5003391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1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7332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933692521"/>
      </p:ext>
    </p:extLst>
  </p:cSld>
  <p:clrMapOvr>
    <a:masterClrMapping/>
  </p:clrMapOvr>
  <p:transition spd="slow">
    <p:push dir="u"/>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7332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Open Sans" panose="020B0606030504020204" pitchFamily="34" charset="0"/>
              <a:ea typeface="Open Sans" panose="020B0606030504020204" pitchFamily="34" charset="0"/>
              <a:cs typeface="Open Sans" panose="020B0606030504020204" pitchFamily="34" charset="0"/>
            </a:endParaRPr>
          </a:p>
        </p:txBody>
      </p:sp>
      <p:sp>
        <p:nvSpPr>
          <p:cNvPr id="5" name="Rectangle 4"/>
          <p:cNvSpPr/>
          <p:nvPr userDrawn="1"/>
        </p:nvSpPr>
        <p:spPr>
          <a:xfrm>
            <a:off x="10937119" y="243502"/>
            <a:ext cx="986167" cy="276999"/>
          </a:xfrm>
          <a:prstGeom prst="rect">
            <a:avLst/>
          </a:prstGeom>
        </p:spPr>
        <p:txBody>
          <a:bodyPr wrap="non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695321845"/>
      </p:ext>
    </p:extLst>
  </p:cSld>
  <p:clrMapOvr>
    <a:masterClrMapping/>
  </p:clrMapOvr>
  <p:transition spd="slow">
    <p:push dir="u"/>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2_Title and Content">
    <p:spTree>
      <p:nvGrpSpPr>
        <p:cNvPr id="1" name=""/>
        <p:cNvGrpSpPr/>
        <p:nvPr/>
      </p:nvGrpSpPr>
      <p:grpSpPr>
        <a:xfrm>
          <a:off x="0" y="0"/>
          <a:ext cx="0" cy="0"/>
          <a:chOff x="0" y="0"/>
          <a:chExt cx="0" cy="0"/>
        </a:xfrm>
      </p:grpSpPr>
      <p:sp>
        <p:nvSpPr>
          <p:cNvPr id="5" name="Rectangle 4"/>
          <p:cNvSpPr/>
          <p:nvPr userDrawn="1"/>
        </p:nvSpPr>
        <p:spPr>
          <a:xfrm>
            <a:off x="10937119" y="243502"/>
            <a:ext cx="986167" cy="276999"/>
          </a:xfrm>
          <a:prstGeom prst="rect">
            <a:avLst/>
          </a:prstGeom>
        </p:spPr>
        <p:txBody>
          <a:bodyPr wrap="non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18304959"/>
      </p:ext>
    </p:extLst>
  </p:cSld>
  <p:clrMapOvr>
    <a:masterClrMapping/>
  </p:clrMapOvr>
  <p:transition spd="slow">
    <p:push dir="u"/>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chemeClr val="accent1"/>
        </a:solidFill>
        <a:effectLst/>
      </p:bgPr>
    </p:bg>
    <p:spTree>
      <p:nvGrpSpPr>
        <p:cNvPr id="1" name=""/>
        <p:cNvGrpSpPr/>
        <p:nvPr/>
      </p:nvGrpSpPr>
      <p:grpSpPr>
        <a:xfrm>
          <a:off x="0" y="0"/>
          <a:ext cx="0" cy="0"/>
          <a:chOff x="0" y="0"/>
          <a:chExt cx="0" cy="0"/>
        </a:xfrm>
      </p:grpSpPr>
      <p:sp>
        <p:nvSpPr>
          <p:cNvPr id="410" name="Rectangle 409"/>
          <p:cNvSpPr/>
          <p:nvPr userDrawn="1"/>
        </p:nvSpPr>
        <p:spPr>
          <a:xfrm>
            <a:off x="10639713" y="243502"/>
            <a:ext cx="1328620" cy="276999"/>
          </a:xfrm>
          <a:prstGeom prst="rect">
            <a:avLst/>
          </a:prstGeom>
        </p:spPr>
        <p:txBody>
          <a:bodyPr wrap="square">
            <a:spAutoFit/>
          </a:bodyPr>
          <a:lstStyle/>
          <a:p>
            <a:pPr algn="r"/>
            <a:r>
              <a:rPr lang="en-US" sz="800" b="0" spc="600" dirty="0">
                <a:solidFill>
                  <a:schemeClr val="bg1"/>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43368531"/>
      </p:ext>
    </p:extLst>
  </p:cSld>
  <p:clrMapOvr>
    <a:masterClrMapping/>
  </p:clrMapOvr>
  <p:transition spd="slow">
    <p:push dir="u"/>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3_Title and Content">
    <p:bg>
      <p:bgPr>
        <a:solidFill>
          <a:schemeClr val="tx2"/>
        </a:solidFill>
        <a:effectLst/>
      </p:bgPr>
    </p:bg>
    <p:spTree>
      <p:nvGrpSpPr>
        <p:cNvPr id="1" name=""/>
        <p:cNvGrpSpPr/>
        <p:nvPr/>
      </p:nvGrpSpPr>
      <p:grpSpPr>
        <a:xfrm>
          <a:off x="0" y="0"/>
          <a:ext cx="0" cy="0"/>
          <a:chOff x="0" y="0"/>
          <a:chExt cx="0" cy="0"/>
        </a:xfrm>
      </p:grpSpPr>
      <p:sp>
        <p:nvSpPr>
          <p:cNvPr id="410" name="Rectangle 409"/>
          <p:cNvSpPr/>
          <p:nvPr userDrawn="1"/>
        </p:nvSpPr>
        <p:spPr>
          <a:xfrm>
            <a:off x="10639713" y="243502"/>
            <a:ext cx="1328620" cy="276999"/>
          </a:xfrm>
          <a:prstGeom prst="rect">
            <a:avLst/>
          </a:prstGeom>
        </p:spPr>
        <p:txBody>
          <a:bodyPr wrap="square">
            <a:spAutoFit/>
          </a:bodyPr>
          <a:lstStyle/>
          <a:p>
            <a:pPr algn="r"/>
            <a:r>
              <a:rPr lang="en-US" sz="800" b="0" spc="600" dirty="0">
                <a:solidFill>
                  <a:schemeClr val="bg1"/>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34252267"/>
      </p:ext>
    </p:extLst>
  </p:cSld>
  <p:clrMapOvr>
    <a:masterClrMapping/>
  </p:clrMapOvr>
  <p:transition spd="slow">
    <p:push dir="u"/>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4_Title and Content">
    <p:bg>
      <p:bgPr>
        <a:solidFill>
          <a:schemeClr val="accent5"/>
        </a:solidFill>
        <a:effectLst/>
      </p:bgPr>
    </p:bg>
    <p:spTree>
      <p:nvGrpSpPr>
        <p:cNvPr id="1" name=""/>
        <p:cNvGrpSpPr/>
        <p:nvPr/>
      </p:nvGrpSpPr>
      <p:grpSpPr>
        <a:xfrm>
          <a:off x="0" y="0"/>
          <a:ext cx="0" cy="0"/>
          <a:chOff x="0" y="0"/>
          <a:chExt cx="0" cy="0"/>
        </a:xfrm>
      </p:grpSpPr>
      <p:sp>
        <p:nvSpPr>
          <p:cNvPr id="410" name="Rectangle 409"/>
          <p:cNvSpPr/>
          <p:nvPr userDrawn="1"/>
        </p:nvSpPr>
        <p:spPr>
          <a:xfrm>
            <a:off x="10639713" y="243502"/>
            <a:ext cx="1328620" cy="276999"/>
          </a:xfrm>
          <a:prstGeom prst="rect">
            <a:avLst/>
          </a:prstGeom>
        </p:spPr>
        <p:txBody>
          <a:bodyPr wrap="square">
            <a:spAutoFit/>
          </a:bodyPr>
          <a:lstStyle/>
          <a:p>
            <a:pPr algn="r"/>
            <a:r>
              <a:rPr lang="en-US" sz="800" b="0" spc="600" dirty="0">
                <a:solidFill>
                  <a:schemeClr val="bg1"/>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94066426"/>
      </p:ext>
    </p:extLst>
  </p:cSld>
  <p:clrMapOvr>
    <a:masterClrMapping/>
  </p:clrMapOvr>
  <p:transition spd="slow">
    <p:push dir="u"/>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0_Title and Content">
    <p:spTree>
      <p:nvGrpSpPr>
        <p:cNvPr id="1" name=""/>
        <p:cNvGrpSpPr/>
        <p:nvPr/>
      </p:nvGrpSpPr>
      <p:grpSpPr>
        <a:xfrm>
          <a:off x="0" y="0"/>
          <a:ext cx="0" cy="0"/>
          <a:chOff x="0" y="0"/>
          <a:chExt cx="0" cy="0"/>
        </a:xfrm>
      </p:grpSpPr>
      <p:sp>
        <p:nvSpPr>
          <p:cNvPr id="5" name="Picture Placeholder 4"/>
          <p:cNvSpPr>
            <a:spLocks noGrp="1"/>
          </p:cNvSpPr>
          <p:nvPr>
            <p:ph type="pic" sz="quarter" idx="10" hasCustomPrompt="1"/>
          </p:nvPr>
        </p:nvSpPr>
        <p:spPr>
          <a:xfrm>
            <a:off x="0" y="0"/>
            <a:ext cx="12192000" cy="6858000"/>
          </a:xfrm>
          <a:solidFill>
            <a:schemeClr val="bg1">
              <a:lumMod val="75000"/>
            </a:schemeClr>
          </a:solidFill>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a:p>
            <a:endParaRPr lang="en-US" dirty="0"/>
          </a:p>
        </p:txBody>
      </p:sp>
      <p:sp>
        <p:nvSpPr>
          <p:cNvPr id="11" name="Rectangle 10"/>
          <p:cNvSpPr/>
          <p:nvPr userDrawn="1"/>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723975541"/>
      </p:ext>
    </p:extLst>
  </p:cSld>
  <p:clrMapOvr>
    <a:masterClrMapping/>
  </p:clrMapOvr>
  <p:transition spd="slow">
    <p:push dir="u"/>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Picture Placeholder 3"/>
          <p:cNvSpPr>
            <a:spLocks noGrp="1"/>
          </p:cNvSpPr>
          <p:nvPr>
            <p:ph type="pic" sz="quarter" idx="17" hasCustomPrompt="1"/>
          </p:nvPr>
        </p:nvSpPr>
        <p:spPr>
          <a:xfrm>
            <a:off x="609981" y="2243709"/>
            <a:ext cx="4986147" cy="4000500"/>
          </a:xfrm>
          <a:solidFill>
            <a:schemeClr val="bg1">
              <a:lumMod val="75000"/>
            </a:schemeClr>
          </a:solidFill>
        </p:spPr>
        <p:txBody>
          <a:bodyPr>
            <a:normAutofit/>
          </a:bodyPr>
          <a:lstStyle>
            <a:lvl1pPr>
              <a:defRPr sz="2000" baseline="0">
                <a:solidFill>
                  <a:schemeClr val="bg1"/>
                </a:solidFill>
              </a:defRPr>
            </a:lvl1pPr>
          </a:lstStyle>
          <a:p>
            <a:r>
              <a:rPr lang="en-US" dirty="0"/>
              <a:t>Click image placeholder insert your picture, and “Send to back”</a:t>
            </a:r>
          </a:p>
        </p:txBody>
      </p:sp>
      <p:sp>
        <p:nvSpPr>
          <p:cNvPr id="6" name="Rectangle 5"/>
          <p:cNvSpPr/>
          <p:nvPr userDrawn="1"/>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mj-lt"/>
              </a:rPr>
              <a:t>PAGE</a:t>
            </a:r>
            <a:r>
              <a:rPr lang="en-US" sz="1200" dirty="0">
                <a:solidFill>
                  <a:schemeClr val="tx1">
                    <a:lumMod val="85000"/>
                    <a:lumOff val="15000"/>
                  </a:schemeClr>
                </a:solidFill>
                <a:latin typeface="+mj-lt"/>
              </a:rPr>
              <a:t> </a:t>
            </a:r>
            <a:fld id="{1FF971EA-3A6D-44E0-AE21-1C9457776B3F}" type="slidenum">
              <a:rPr lang="en-US" sz="1200" smtClean="0">
                <a:solidFill>
                  <a:schemeClr val="tx1">
                    <a:lumMod val="85000"/>
                    <a:lumOff val="15000"/>
                  </a:schemeClr>
                </a:solidFill>
                <a:latin typeface="+mj-lt"/>
              </a:rPr>
              <a:pPr algn="r"/>
              <a:t>‹#›</a:t>
            </a:fld>
            <a:endParaRPr lang="en-US" sz="1100" dirty="0">
              <a:solidFill>
                <a:schemeClr val="tx1">
                  <a:lumMod val="85000"/>
                  <a:lumOff val="15000"/>
                </a:schemeClr>
              </a:solidFill>
              <a:latin typeface="+mj-lt"/>
            </a:endParaRPr>
          </a:p>
        </p:txBody>
      </p:sp>
    </p:spTree>
    <p:extLst>
      <p:ext uri="{BB962C8B-B14F-4D97-AF65-F5344CB8AC3E}">
        <p14:creationId xmlns:p14="http://schemas.microsoft.com/office/powerpoint/2010/main" val="4196546226"/>
      </p:ext>
    </p:extLst>
  </p:cSld>
  <p:clrMapOvr>
    <a:masterClrMapping/>
  </p:clrMapOvr>
  <p:transition spd="slow">
    <p:push dir="u"/>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Picture Placeholder 3"/>
          <p:cNvSpPr>
            <a:spLocks noGrp="1"/>
          </p:cNvSpPr>
          <p:nvPr>
            <p:ph type="pic" sz="quarter" idx="17" hasCustomPrompt="1"/>
          </p:nvPr>
        </p:nvSpPr>
        <p:spPr>
          <a:xfrm>
            <a:off x="6181725" y="1304925"/>
            <a:ext cx="4000500" cy="4000500"/>
          </a:xfrm>
          <a:solidFill>
            <a:schemeClr val="bg1">
              <a:lumMod val="75000"/>
            </a:schemeClr>
          </a:solidFill>
        </p:spPr>
        <p:txBody>
          <a:bodyPr>
            <a:normAutofit/>
          </a:bodyPr>
          <a:lstStyle>
            <a:lvl1pPr>
              <a:defRPr sz="2000" baseline="0">
                <a:solidFill>
                  <a:schemeClr val="bg1"/>
                </a:solidFill>
              </a:defRPr>
            </a:lvl1pPr>
          </a:lstStyle>
          <a:p>
            <a:r>
              <a:rPr lang="en-US" dirty="0"/>
              <a:t>Click image placeholder insert your picture, and “Send to back”</a:t>
            </a:r>
          </a:p>
        </p:txBody>
      </p:sp>
      <p:sp>
        <p:nvSpPr>
          <p:cNvPr id="6" name="Rectangle 5"/>
          <p:cNvSpPr/>
          <p:nvPr userDrawn="1"/>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mj-lt"/>
              </a:rPr>
              <a:t>PAGE</a:t>
            </a:r>
            <a:r>
              <a:rPr lang="en-US" sz="1200" dirty="0">
                <a:solidFill>
                  <a:schemeClr val="tx1">
                    <a:lumMod val="85000"/>
                    <a:lumOff val="15000"/>
                  </a:schemeClr>
                </a:solidFill>
                <a:latin typeface="+mj-lt"/>
              </a:rPr>
              <a:t> </a:t>
            </a:r>
            <a:fld id="{1FF971EA-3A6D-44E0-AE21-1C9457776B3F}" type="slidenum">
              <a:rPr lang="en-US" sz="1200" smtClean="0">
                <a:solidFill>
                  <a:schemeClr val="tx1">
                    <a:lumMod val="85000"/>
                    <a:lumOff val="15000"/>
                  </a:schemeClr>
                </a:solidFill>
                <a:latin typeface="+mj-lt"/>
              </a:rPr>
              <a:pPr algn="r"/>
              <a:t>‹#›</a:t>
            </a:fld>
            <a:endParaRPr lang="en-US" sz="1100" dirty="0">
              <a:solidFill>
                <a:schemeClr val="tx1">
                  <a:lumMod val="85000"/>
                  <a:lumOff val="15000"/>
                </a:schemeClr>
              </a:solidFill>
              <a:latin typeface="+mj-lt"/>
            </a:endParaRPr>
          </a:p>
        </p:txBody>
      </p:sp>
    </p:spTree>
    <p:extLst>
      <p:ext uri="{BB962C8B-B14F-4D97-AF65-F5344CB8AC3E}">
        <p14:creationId xmlns:p14="http://schemas.microsoft.com/office/powerpoint/2010/main" val="2265341749"/>
      </p:ext>
    </p:extLst>
  </p:cSld>
  <p:clrMapOvr>
    <a:masterClrMapping/>
  </p:clrMapOvr>
  <p:transition spd="slow">
    <p:push dir="u"/>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0"/>
            <a:ext cx="12192000" cy="4001359"/>
          </a:xfrm>
          <a:solidFill>
            <a:schemeClr val="bg1">
              <a:lumMod val="7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a:p>
            <a:endParaRPr lang="en-US" dirty="0"/>
          </a:p>
        </p:txBody>
      </p:sp>
      <p:sp>
        <p:nvSpPr>
          <p:cNvPr id="6" name="Rectangle 5"/>
          <p:cNvSpPr/>
          <p:nvPr userDrawn="1"/>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103858016"/>
      </p:ext>
    </p:extLst>
  </p:cSld>
  <p:clrMapOvr>
    <a:masterClrMapping/>
  </p:clrMapOvr>
  <p:transition spd="slow">
    <p:push dir="u"/>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3" name="Picture Placeholder 2"/>
          <p:cNvSpPr>
            <a:spLocks noGrp="1"/>
          </p:cNvSpPr>
          <p:nvPr>
            <p:ph type="pic" sz="quarter" idx="10" hasCustomPrompt="1"/>
          </p:nvPr>
        </p:nvSpPr>
        <p:spPr>
          <a:xfrm>
            <a:off x="0" y="841248"/>
            <a:ext cx="12192000" cy="2952847"/>
          </a:xfrm>
          <a:solidFill>
            <a:schemeClr val="bg1">
              <a:lumMod val="75000"/>
            </a:schemeClr>
          </a:solidFill>
        </p:spPr>
        <p:txBody>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a:p>
            <a:endParaRPr lang="en-US" dirty="0"/>
          </a:p>
        </p:txBody>
      </p:sp>
      <p:sp>
        <p:nvSpPr>
          <p:cNvPr id="6" name="Rectangle 5"/>
          <p:cNvSpPr/>
          <p:nvPr userDrawn="1"/>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842453541"/>
      </p:ext>
    </p:extLst>
  </p:cSld>
  <p:clrMapOvr>
    <a:masterClrMapping/>
  </p:clrMapOvr>
  <p:transition spd="slow">
    <p:push dir="u"/>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27" name="Picture Placeholder 26"/>
          <p:cNvSpPr>
            <a:spLocks noGrp="1"/>
          </p:cNvSpPr>
          <p:nvPr>
            <p:ph type="pic" sz="quarter" idx="10" hasCustomPrompt="1"/>
          </p:nvPr>
        </p:nvSpPr>
        <p:spPr>
          <a:xfrm>
            <a:off x="1972573" y="2235328"/>
            <a:ext cx="2314575" cy="2312988"/>
          </a:xfrm>
          <a:prstGeom prst="rect">
            <a:avLst/>
          </a:prstGeom>
          <a:solidFill>
            <a:schemeClr val="bg1">
              <a:lumMod val="75000"/>
            </a:schemeClr>
          </a:solidFill>
        </p:spPr>
        <p:txBody>
          <a:bodyPr>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6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p:txBody>
      </p:sp>
      <p:sp>
        <p:nvSpPr>
          <p:cNvPr id="28" name="Picture Placeholder 26"/>
          <p:cNvSpPr>
            <a:spLocks noGrp="1"/>
          </p:cNvSpPr>
          <p:nvPr>
            <p:ph type="pic" sz="quarter" idx="11" hasCustomPrompt="1"/>
          </p:nvPr>
        </p:nvSpPr>
        <p:spPr>
          <a:xfrm>
            <a:off x="5010409" y="2235328"/>
            <a:ext cx="2314575" cy="2312988"/>
          </a:xfrm>
          <a:prstGeom prst="rect">
            <a:avLst/>
          </a:prstGeom>
          <a:solidFill>
            <a:schemeClr val="bg1">
              <a:lumMod val="75000"/>
            </a:schemeClr>
          </a:solidFill>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a:p>
            <a:endParaRPr lang="en-US" dirty="0"/>
          </a:p>
          <a:p>
            <a:endParaRPr lang="en-US" dirty="0"/>
          </a:p>
        </p:txBody>
      </p:sp>
      <p:sp>
        <p:nvSpPr>
          <p:cNvPr id="29" name="Picture Placeholder 26"/>
          <p:cNvSpPr>
            <a:spLocks noGrp="1"/>
          </p:cNvSpPr>
          <p:nvPr>
            <p:ph type="pic" sz="quarter" idx="12" hasCustomPrompt="1"/>
          </p:nvPr>
        </p:nvSpPr>
        <p:spPr>
          <a:xfrm>
            <a:off x="7936074" y="2235328"/>
            <a:ext cx="2314575" cy="2312988"/>
          </a:xfrm>
          <a:prstGeom prst="rect">
            <a:avLst/>
          </a:prstGeom>
          <a:solidFill>
            <a:schemeClr val="bg1">
              <a:lumMod val="75000"/>
            </a:schemeClr>
          </a:solidFill>
        </p:spPr>
        <p:txBody>
          <a:bodyPr>
            <a:norm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60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a:p>
            <a:endParaRPr lang="en-US" dirty="0"/>
          </a:p>
          <a:p>
            <a:endParaRPr lang="en-US" dirty="0"/>
          </a:p>
        </p:txBody>
      </p:sp>
      <p:sp>
        <p:nvSpPr>
          <p:cNvPr id="8" name="Rectangle 7"/>
          <p:cNvSpPr/>
          <p:nvPr userDrawn="1"/>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37591890"/>
      </p:ext>
    </p:extLst>
  </p:cSld>
  <p:clrMapOvr>
    <a:masterClrMapping/>
  </p:clrMapOvr>
  <p:transition spd="slow">
    <p:push dir="u"/>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7" name="Picture Placeholder 14">
            <a:extLst>
              <a:ext uri="{FF2B5EF4-FFF2-40B4-BE49-F238E27FC236}">
                <a16:creationId xmlns:a16="http://schemas.microsoft.com/office/drawing/2014/main" id="{9CACE90A-8013-4C5B-BDD7-10498CF69154}"/>
              </a:ext>
            </a:extLst>
          </p:cNvPr>
          <p:cNvSpPr>
            <a:spLocks noGrp="1"/>
          </p:cNvSpPr>
          <p:nvPr>
            <p:ph type="pic" sz="quarter" idx="245" hasCustomPrompt="1"/>
          </p:nvPr>
        </p:nvSpPr>
        <p:spPr>
          <a:xfrm>
            <a:off x="5573919" y="1302441"/>
            <a:ext cx="6202018" cy="4397408"/>
          </a:xfrm>
          <a:custGeom>
            <a:avLst/>
            <a:gdLst>
              <a:gd name="connsiteX0" fmla="*/ 0 w 6202018"/>
              <a:gd name="connsiteY0" fmla="*/ 0 h 4397408"/>
              <a:gd name="connsiteX1" fmla="*/ 6202018 w 6202018"/>
              <a:gd name="connsiteY1" fmla="*/ 0 h 4397408"/>
              <a:gd name="connsiteX2" fmla="*/ 6202018 w 6202018"/>
              <a:gd name="connsiteY2" fmla="*/ 4397408 h 4397408"/>
              <a:gd name="connsiteX3" fmla="*/ 0 w 6202018"/>
              <a:gd name="connsiteY3" fmla="*/ 4397408 h 4397408"/>
            </a:gdLst>
            <a:ahLst/>
            <a:cxnLst>
              <a:cxn ang="0">
                <a:pos x="connsiteX0" y="connsiteY0"/>
              </a:cxn>
              <a:cxn ang="0">
                <a:pos x="connsiteX1" y="connsiteY1"/>
              </a:cxn>
              <a:cxn ang="0">
                <a:pos x="connsiteX2" y="connsiteY2"/>
              </a:cxn>
              <a:cxn ang="0">
                <a:pos x="connsiteX3" y="connsiteY3"/>
              </a:cxn>
            </a:cxnLst>
            <a:rect l="l" t="t" r="r" b="b"/>
            <a:pathLst>
              <a:path w="6202018" h="4397408">
                <a:moveTo>
                  <a:pt x="0" y="0"/>
                </a:moveTo>
                <a:lnTo>
                  <a:pt x="6202018" y="0"/>
                </a:lnTo>
                <a:lnTo>
                  <a:pt x="6202018" y="4397408"/>
                </a:lnTo>
                <a:lnTo>
                  <a:pt x="0" y="4397408"/>
                </a:lnTo>
                <a:close/>
              </a:path>
            </a:pathLst>
          </a:custGeom>
          <a:solidFill>
            <a:schemeClr val="bg1">
              <a:lumMod val="65000"/>
            </a:schemeClr>
          </a:solidFill>
        </p:spPr>
        <p:txBody>
          <a:bodyPr wrap="square">
            <a:noAutofit/>
          </a:bodyPr>
          <a:lstStyle>
            <a:lvl1pPr>
              <a:defRPr sz="1200">
                <a:solidFill>
                  <a:schemeClr val="bg1"/>
                </a:solidFill>
              </a:defRPr>
            </a:lvl1pPr>
          </a:lstStyle>
          <a:p>
            <a:r>
              <a:rPr lang="en-US" dirty="0"/>
              <a:t>Click image placeholder insert your picture, and “Send to back”</a:t>
            </a:r>
          </a:p>
        </p:txBody>
      </p:sp>
      <p:sp>
        <p:nvSpPr>
          <p:cNvPr id="8" name="Picture Placeholder 11">
            <a:extLst>
              <a:ext uri="{FF2B5EF4-FFF2-40B4-BE49-F238E27FC236}">
                <a16:creationId xmlns:a16="http://schemas.microsoft.com/office/drawing/2014/main" id="{FCF72D65-64B6-4949-9FEE-E8CDB51C57C0}"/>
              </a:ext>
            </a:extLst>
          </p:cNvPr>
          <p:cNvSpPr>
            <a:spLocks noGrp="1"/>
          </p:cNvSpPr>
          <p:nvPr>
            <p:ph type="pic" sz="quarter" idx="244" hasCustomPrompt="1"/>
          </p:nvPr>
        </p:nvSpPr>
        <p:spPr>
          <a:xfrm>
            <a:off x="606563" y="3742463"/>
            <a:ext cx="2316922" cy="1957387"/>
          </a:xfrm>
          <a:custGeom>
            <a:avLst/>
            <a:gdLst>
              <a:gd name="connsiteX0" fmla="*/ 0 w 2316922"/>
              <a:gd name="connsiteY0" fmla="*/ 0 h 1957387"/>
              <a:gd name="connsiteX1" fmla="*/ 2316922 w 2316922"/>
              <a:gd name="connsiteY1" fmla="*/ 0 h 1957387"/>
              <a:gd name="connsiteX2" fmla="*/ 2316922 w 2316922"/>
              <a:gd name="connsiteY2" fmla="*/ 1957387 h 1957387"/>
              <a:gd name="connsiteX3" fmla="*/ 0 w 2316922"/>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2316922" h="1957387">
                <a:moveTo>
                  <a:pt x="0" y="0"/>
                </a:moveTo>
                <a:lnTo>
                  <a:pt x="2316922" y="0"/>
                </a:lnTo>
                <a:lnTo>
                  <a:pt x="2316922" y="1957387"/>
                </a:lnTo>
                <a:lnTo>
                  <a:pt x="0" y="1957387"/>
                </a:lnTo>
                <a:close/>
              </a:path>
            </a:pathLst>
          </a:custGeom>
          <a:solidFill>
            <a:schemeClr val="bg1">
              <a:lumMod val="65000"/>
            </a:schemeClr>
          </a:solidFill>
        </p:spPr>
        <p:txBody>
          <a:bodyPr wrap="square">
            <a:noAutofit/>
          </a:bodyPr>
          <a:lstStyle>
            <a:lvl1pPr>
              <a:defRPr sz="1200">
                <a:solidFill>
                  <a:schemeClr val="bg1"/>
                </a:solidFill>
              </a:defRPr>
            </a:lvl1pPr>
          </a:lstStyle>
          <a:p>
            <a:r>
              <a:rPr lang="en-US" dirty="0"/>
              <a:t>Click image placeholder insert your picture, and “Send to back”</a:t>
            </a:r>
          </a:p>
        </p:txBody>
      </p:sp>
      <p:sp>
        <p:nvSpPr>
          <p:cNvPr id="9" name="Picture Placeholder 12">
            <a:extLst>
              <a:ext uri="{FF2B5EF4-FFF2-40B4-BE49-F238E27FC236}">
                <a16:creationId xmlns:a16="http://schemas.microsoft.com/office/drawing/2014/main" id="{96ADD230-78C3-41AB-B086-9493439283A1}"/>
              </a:ext>
            </a:extLst>
          </p:cNvPr>
          <p:cNvSpPr>
            <a:spLocks noGrp="1"/>
          </p:cNvSpPr>
          <p:nvPr>
            <p:ph type="pic" sz="quarter" idx="243" hasCustomPrompt="1"/>
          </p:nvPr>
        </p:nvSpPr>
        <p:spPr>
          <a:xfrm>
            <a:off x="2989745" y="3742462"/>
            <a:ext cx="2517914" cy="1957387"/>
          </a:xfrm>
          <a:custGeom>
            <a:avLst/>
            <a:gdLst>
              <a:gd name="connsiteX0" fmla="*/ 0 w 2517914"/>
              <a:gd name="connsiteY0" fmla="*/ 0 h 1957387"/>
              <a:gd name="connsiteX1" fmla="*/ 2517914 w 2517914"/>
              <a:gd name="connsiteY1" fmla="*/ 0 h 1957387"/>
              <a:gd name="connsiteX2" fmla="*/ 2517914 w 2517914"/>
              <a:gd name="connsiteY2" fmla="*/ 1957387 h 1957387"/>
              <a:gd name="connsiteX3" fmla="*/ 0 w 2517914"/>
              <a:gd name="connsiteY3" fmla="*/ 1957387 h 1957387"/>
            </a:gdLst>
            <a:ahLst/>
            <a:cxnLst>
              <a:cxn ang="0">
                <a:pos x="connsiteX0" y="connsiteY0"/>
              </a:cxn>
              <a:cxn ang="0">
                <a:pos x="connsiteX1" y="connsiteY1"/>
              </a:cxn>
              <a:cxn ang="0">
                <a:pos x="connsiteX2" y="connsiteY2"/>
              </a:cxn>
              <a:cxn ang="0">
                <a:pos x="connsiteX3" y="connsiteY3"/>
              </a:cxn>
            </a:cxnLst>
            <a:rect l="l" t="t" r="r" b="b"/>
            <a:pathLst>
              <a:path w="2517914" h="1957387">
                <a:moveTo>
                  <a:pt x="0" y="0"/>
                </a:moveTo>
                <a:lnTo>
                  <a:pt x="2517914" y="0"/>
                </a:lnTo>
                <a:lnTo>
                  <a:pt x="2517914" y="1957387"/>
                </a:lnTo>
                <a:lnTo>
                  <a:pt x="0" y="1957387"/>
                </a:lnTo>
                <a:close/>
              </a:path>
            </a:pathLst>
          </a:custGeom>
          <a:solidFill>
            <a:schemeClr val="bg1">
              <a:lumMod val="65000"/>
            </a:schemeClr>
          </a:solidFill>
        </p:spPr>
        <p:txBody>
          <a:bodyPr wrap="square">
            <a:noAutofit/>
          </a:bodyPr>
          <a:lstStyle>
            <a:lvl1pPr>
              <a:defRPr sz="1200">
                <a:solidFill>
                  <a:schemeClr val="bg1"/>
                </a:solidFill>
              </a:defRPr>
            </a:lvl1pPr>
          </a:lstStyle>
          <a:p>
            <a:r>
              <a:rPr lang="en-US" dirty="0"/>
              <a:t>Click image placeholder insert your picture, and “Send to back”</a:t>
            </a:r>
          </a:p>
        </p:txBody>
      </p:sp>
      <p:sp>
        <p:nvSpPr>
          <p:cNvPr id="13" name="Rectangle 12"/>
          <p:cNvSpPr/>
          <p:nvPr userDrawn="1"/>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022574256"/>
      </p:ext>
    </p:extLst>
  </p:cSld>
  <p:clrMapOvr>
    <a:masterClrMapping/>
  </p:clrMapOvr>
  <p:transition spd="slow">
    <p:push dir="u"/>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5" descr="ipad2.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6200000">
            <a:off x="6651502" y="108382"/>
            <a:ext cx="4946005" cy="6857107"/>
          </a:xfrm>
          <a:prstGeom prst="rect">
            <a:avLst/>
          </a:prstGeom>
        </p:spPr>
      </p:pic>
      <p:sp>
        <p:nvSpPr>
          <p:cNvPr id="3" name="Picture Placeholder 7"/>
          <p:cNvSpPr>
            <a:spLocks noGrp="1"/>
          </p:cNvSpPr>
          <p:nvPr>
            <p:ph type="pic" sz="quarter" idx="10" hasCustomPrompt="1"/>
          </p:nvPr>
        </p:nvSpPr>
        <p:spPr>
          <a:xfrm>
            <a:off x="6334125" y="1641647"/>
            <a:ext cx="5238749" cy="3911428"/>
          </a:xfrm>
          <a:solidFill>
            <a:schemeClr val="bg1">
              <a:lumMod val="65000"/>
            </a:schemeClr>
          </a:solidFill>
        </p:spPr>
        <p:txBody>
          <a:bodyPr>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1400" baseline="0">
                <a:solidFill>
                  <a:schemeClr val="bg1"/>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dirty="0"/>
              <a:t>Click image placeholder insert your picture, and “Send to back”</a:t>
            </a:r>
          </a:p>
        </p:txBody>
      </p:sp>
      <p:sp>
        <p:nvSpPr>
          <p:cNvPr id="8" name="Rectangle 7"/>
          <p:cNvSpPr/>
          <p:nvPr userDrawn="1"/>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78092884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600"/>
                                        <p:tgtEl>
                                          <p:spTgt spid="6"/>
                                        </p:tgtEl>
                                      </p:cBhvr>
                                    </p:animEffect>
                                    <p:anim calcmode="lin" valueType="num">
                                      <p:cBhvr>
                                        <p:cTn id="8" dur="600" fill="hold"/>
                                        <p:tgtEl>
                                          <p:spTgt spid="6"/>
                                        </p:tgtEl>
                                        <p:attrNameLst>
                                          <p:attrName>ppt_x</p:attrName>
                                        </p:attrNameLst>
                                      </p:cBhvr>
                                      <p:tavLst>
                                        <p:tav tm="0">
                                          <p:val>
                                            <p:strVal val="#ppt_x"/>
                                          </p:val>
                                        </p:tav>
                                        <p:tav tm="100000">
                                          <p:val>
                                            <p:strVal val="#ppt_x"/>
                                          </p:val>
                                        </p:tav>
                                      </p:tavLst>
                                    </p:anim>
                                    <p:anim calcmode="lin" valueType="num">
                                      <p:cBhvr>
                                        <p:cTn id="9" dur="6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7" name="Title Placeholder 1"/>
          <p:cNvSpPr>
            <a:spLocks noGrp="1"/>
          </p:cNvSpPr>
          <p:nvPr>
            <p:ph type="title"/>
          </p:nvPr>
        </p:nvSpPr>
        <p:spPr bwMode="auto">
          <a:xfrm>
            <a:off x="609600" y="274638"/>
            <a:ext cx="10972800" cy="71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ltLang="en-US"/>
              <a:t>Click to edit Master title style</a:t>
            </a:r>
            <a:endParaRPr lang="en-US" altLang="en-US" dirty="0"/>
          </a:p>
        </p:txBody>
      </p:sp>
      <p:sp>
        <p:nvSpPr>
          <p:cNvPr id="8" name="Text Placeholder 2"/>
          <p:cNvSpPr>
            <a:spLocks noGrp="1"/>
          </p:cNvSpPr>
          <p:nvPr>
            <p:ph idx="1"/>
          </p:nvPr>
        </p:nvSpPr>
        <p:spPr bwMode="auto">
          <a:xfrm>
            <a:off x="609600" y="1295400"/>
            <a:ext cx="109728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6"/>
          <p:cNvSpPr>
            <a:spLocks noGrp="1" noChangeArrowheads="1"/>
          </p:cNvSpPr>
          <p:nvPr>
            <p:ph type="sldNum" sz="quarter" idx="10"/>
          </p:nvPr>
        </p:nvSpPr>
        <p:spPr>
          <a:xfrm>
            <a:off x="609600" y="6400801"/>
            <a:ext cx="812800" cy="307975"/>
          </a:xfrm>
          <a:prstGeom prst="rect">
            <a:avLst/>
          </a:prstGeom>
          <a:ln/>
        </p:spPr>
        <p:txBody>
          <a:bodyPr/>
          <a:lstStyle>
            <a:lvl1pPr>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8203DCF-F09F-440E-9D0D-0EE66DF738BA}" type="slidenum">
              <a:rPr kumimoji="0" lang="en-US" altLang="en-US" sz="1800" b="0" i="0" u="none" strike="noStrike" kern="1200" cap="none" spc="0" normalizeH="0" baseline="0" noProof="0">
                <a:ln>
                  <a:noFill/>
                </a:ln>
                <a:solidFill>
                  <a:srgbClr val="3D4D55"/>
                </a:solidFill>
                <a:effectLst/>
                <a:uLnTx/>
                <a:uFillTx/>
                <a:latin typeface="Open Sans"/>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altLang="en-US" sz="1800" b="0" i="0" u="none" strike="noStrike" kern="1200" cap="none" spc="0" normalizeH="0" baseline="0" noProof="0">
              <a:ln>
                <a:noFill/>
              </a:ln>
              <a:solidFill>
                <a:srgbClr val="3D4D55"/>
              </a:solidFill>
              <a:effectLst/>
              <a:uLnTx/>
              <a:uFillTx/>
              <a:latin typeface="Open Sans"/>
              <a:ea typeface="+mn-ea"/>
              <a:cs typeface="+mn-cs"/>
            </a:endParaRPr>
          </a:p>
        </p:txBody>
      </p:sp>
    </p:spTree>
    <p:extLst>
      <p:ext uri="{BB962C8B-B14F-4D97-AF65-F5344CB8AC3E}">
        <p14:creationId xmlns:p14="http://schemas.microsoft.com/office/powerpoint/2010/main" val="4287062797"/>
      </p:ext>
    </p:extLst>
  </p:cSld>
  <p:clrMapOvr>
    <a:masterClrMapping/>
  </p:clrMapOvr>
  <p:transition spd="slow">
    <p:push dir="u"/>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pic>
        <p:nvPicPr>
          <p:cNvPr id="5" name="Picture 2" descr="C:\Users\user\Desktop\Downloads\iphone_PNG5730.png"/>
          <p:cNvPicPr>
            <a:picLocks noChangeAspect="1" noChangeArrowheads="1"/>
          </p:cNvPicPr>
          <p:nvPr userDrawn="1"/>
        </p:nvPicPr>
        <p:blipFill>
          <a:blip r:embed="rId3"/>
          <a:srcRect/>
          <a:stretch>
            <a:fillRect/>
          </a:stretch>
        </p:blipFill>
        <p:spPr bwMode="auto">
          <a:xfrm flipH="1">
            <a:off x="6953250" y="24059"/>
            <a:ext cx="5238750" cy="6833941"/>
          </a:xfrm>
          <a:prstGeom prst="rect">
            <a:avLst/>
          </a:prstGeom>
          <a:noFill/>
        </p:spPr>
      </p:pic>
      <p:sp>
        <p:nvSpPr>
          <p:cNvPr id="7" name="Rectangle 6"/>
          <p:cNvSpPr/>
          <p:nvPr userDrawn="1"/>
        </p:nvSpPr>
        <p:spPr>
          <a:xfrm>
            <a:off x="10497065" y="243502"/>
            <a:ext cx="1426221" cy="276999"/>
          </a:xfrm>
          <a:prstGeom prst="rect">
            <a:avLst/>
          </a:prstGeom>
        </p:spPr>
        <p:txBody>
          <a:bodyPr wrap="square">
            <a:spAutoFit/>
          </a:bodyPr>
          <a:lstStyle/>
          <a:p>
            <a:pPr algn="r"/>
            <a:r>
              <a:rPr lang="en-US" sz="800" b="0" spc="600" dirty="0">
                <a:solidFill>
                  <a:schemeClr val="tx1">
                    <a:lumMod val="85000"/>
                    <a:lumOff val="15000"/>
                  </a:schemeClr>
                </a:solidFill>
                <a:latin typeface="+mj-lt"/>
              </a:rPr>
              <a:t>PAGE</a:t>
            </a:r>
            <a:r>
              <a:rPr lang="en-US" sz="1200" dirty="0">
                <a:solidFill>
                  <a:schemeClr val="tx1">
                    <a:lumMod val="85000"/>
                    <a:lumOff val="15000"/>
                  </a:schemeClr>
                </a:solidFill>
                <a:latin typeface="+mj-lt"/>
              </a:rPr>
              <a:t> </a:t>
            </a:r>
            <a:fld id="{1FF971EA-3A6D-44E0-AE21-1C9457776B3F}" type="slidenum">
              <a:rPr lang="en-US" sz="1200" smtClean="0">
                <a:solidFill>
                  <a:schemeClr val="tx1">
                    <a:lumMod val="85000"/>
                    <a:lumOff val="15000"/>
                  </a:schemeClr>
                </a:solidFill>
                <a:latin typeface="+mj-lt"/>
              </a:rPr>
              <a:pPr algn="r"/>
              <a:t>‹#›</a:t>
            </a:fld>
            <a:endParaRPr lang="en-US" sz="1100" dirty="0">
              <a:solidFill>
                <a:schemeClr val="tx1">
                  <a:lumMod val="85000"/>
                  <a:lumOff val="15000"/>
                </a:schemeClr>
              </a:solidFill>
              <a:latin typeface="+mj-lt"/>
            </a:endParaRPr>
          </a:p>
        </p:txBody>
      </p:sp>
    </p:spTree>
    <p:custDataLst>
      <p:tags r:id="rId1"/>
    </p:custDataLst>
    <p:extLst>
      <p:ext uri="{BB962C8B-B14F-4D97-AF65-F5344CB8AC3E}">
        <p14:creationId xmlns:p14="http://schemas.microsoft.com/office/powerpoint/2010/main" val="1885704592"/>
      </p:ext>
    </p:extLst>
  </p:cSld>
  <p:clrMapOvr>
    <a:masterClrMapping/>
  </p:clrMapOvr>
  <p:transition spd="slow">
    <p:push dir="u"/>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5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7332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9027347"/>
      </p:ext>
    </p:extLst>
  </p:cSld>
  <p:clrMapOvr>
    <a:masterClrMapping/>
  </p:clrMapOvr>
  <p:transition spd="slow">
    <p:push dir="u"/>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6_Title and Content">
    <p:spTree>
      <p:nvGrpSpPr>
        <p:cNvPr id="1" name=""/>
        <p:cNvGrpSpPr/>
        <p:nvPr/>
      </p:nvGrpSpPr>
      <p:grpSpPr>
        <a:xfrm>
          <a:off x="0" y="0"/>
          <a:ext cx="0" cy="0"/>
          <a:chOff x="0" y="0"/>
          <a:chExt cx="0" cy="0"/>
        </a:xfrm>
      </p:grpSpPr>
      <p:sp>
        <p:nvSpPr>
          <p:cNvPr id="4" name="Rectangle 3"/>
          <p:cNvSpPr/>
          <p:nvPr userDrawn="1"/>
        </p:nvSpPr>
        <p:spPr>
          <a:xfrm>
            <a:off x="0" y="0"/>
            <a:ext cx="12192000" cy="6873328"/>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userDrawn="1"/>
        </p:nvSpPr>
        <p:spPr>
          <a:xfrm>
            <a:off x="10937119" y="243502"/>
            <a:ext cx="986167" cy="276999"/>
          </a:xfrm>
          <a:prstGeom prst="rect">
            <a:avLst/>
          </a:prstGeom>
        </p:spPr>
        <p:txBody>
          <a:bodyPr wrap="none">
            <a:spAutoFit/>
          </a:bodyPr>
          <a:lstStyle/>
          <a:p>
            <a:pPr algn="r"/>
            <a:r>
              <a:rPr lang="en-US" sz="800" b="0" spc="6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tx1">
                  <a:lumMod val="85000"/>
                  <a:lumOff val="15000"/>
                </a:schemeClr>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99268172"/>
      </p:ext>
    </p:extLst>
  </p:cSld>
  <p:clrMapOvr>
    <a:masterClrMapping/>
  </p:clrMapOvr>
  <p:transition spd="slow">
    <p:push dir="u"/>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9_Title and Content">
    <p:bg>
      <p:bgPr>
        <a:solidFill>
          <a:schemeClr val="accent2"/>
        </a:solidFill>
        <a:effectLst/>
      </p:bgPr>
    </p:bg>
    <p:spTree>
      <p:nvGrpSpPr>
        <p:cNvPr id="1" name=""/>
        <p:cNvGrpSpPr/>
        <p:nvPr/>
      </p:nvGrpSpPr>
      <p:grpSpPr>
        <a:xfrm>
          <a:off x="0" y="0"/>
          <a:ext cx="0" cy="0"/>
          <a:chOff x="0" y="0"/>
          <a:chExt cx="0" cy="0"/>
        </a:xfrm>
      </p:grpSpPr>
      <p:sp>
        <p:nvSpPr>
          <p:cNvPr id="410" name="Rectangle 409"/>
          <p:cNvSpPr/>
          <p:nvPr userDrawn="1"/>
        </p:nvSpPr>
        <p:spPr>
          <a:xfrm>
            <a:off x="10639713" y="243502"/>
            <a:ext cx="1328620" cy="276999"/>
          </a:xfrm>
          <a:prstGeom prst="rect">
            <a:avLst/>
          </a:prstGeom>
        </p:spPr>
        <p:txBody>
          <a:bodyPr wrap="square">
            <a:spAutoFit/>
          </a:bodyPr>
          <a:lstStyle/>
          <a:p>
            <a:pPr algn="r"/>
            <a:r>
              <a:rPr lang="en-US" sz="800" b="0" spc="600" dirty="0">
                <a:solidFill>
                  <a:schemeClr val="bg1"/>
                </a:solidFill>
                <a:latin typeface="Open Sans" panose="020B0606030504020204" pitchFamily="34" charset="0"/>
                <a:ea typeface="Open Sans" panose="020B0606030504020204" pitchFamily="34" charset="0"/>
                <a:cs typeface="Open Sans" panose="020B0606030504020204" pitchFamily="34" charset="0"/>
              </a:rPr>
              <a:t>PAGE</a:t>
            </a:r>
            <a:r>
              <a:rPr lang="en-US" sz="1200" dirty="0">
                <a:solidFill>
                  <a:schemeClr val="bg1"/>
                </a:solidFill>
                <a:latin typeface="Open Sans" panose="020B0606030504020204" pitchFamily="34" charset="0"/>
                <a:ea typeface="Open Sans" panose="020B0606030504020204" pitchFamily="34" charset="0"/>
                <a:cs typeface="Open Sans" panose="020B0606030504020204" pitchFamily="34" charset="0"/>
              </a:rPr>
              <a:t> </a:t>
            </a:r>
            <a:fld id="{1FF971EA-3A6D-44E0-AE21-1C9457776B3F}" type="slidenum">
              <a:rPr lang="en-US" sz="1200" smtClean="0">
                <a:solidFill>
                  <a:schemeClr val="bg1"/>
                </a:solidFill>
                <a:latin typeface="Open Sans" panose="020B0606030504020204" pitchFamily="34" charset="0"/>
                <a:ea typeface="Open Sans" panose="020B0606030504020204" pitchFamily="34" charset="0"/>
                <a:cs typeface="Open Sans" panose="020B0606030504020204" pitchFamily="34" charset="0"/>
              </a:rPr>
              <a:pPr algn="r"/>
              <a:t>‹#›</a:t>
            </a:fld>
            <a:endParaRPr lang="en-US" sz="1100"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974491182"/>
      </p:ext>
    </p:extLst>
  </p:cSld>
  <p:clrMapOvr>
    <a:masterClrMapping/>
  </p:clrMapOvr>
  <p:transition spd="slow">
    <p:push dir="u"/>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7B93A-5329-7F3C-941E-23C8BBF5609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02D2B68-355C-A566-6C6A-78A5A4C1AFBC}"/>
              </a:ext>
            </a:extLst>
          </p:cNvPr>
          <p:cNvSpPr>
            <a:spLocks noGrp="1"/>
          </p:cNvSpPr>
          <p:nvPr>
            <p:ph type="dt" sz="half" idx="10"/>
          </p:nvPr>
        </p:nvSpPr>
        <p:spPr/>
        <p:txBody>
          <a:bodyPr/>
          <a:lstStyle/>
          <a:p>
            <a:fld id="{29A5D61C-29D2-4CD0-89F7-E9769E90CBB0}" type="datetimeFigureOut">
              <a:rPr lang="en-US" smtClean="0"/>
              <a:t>10/11/2026</a:t>
            </a:fld>
            <a:endParaRPr lang="en-US" dirty="0"/>
          </a:p>
        </p:txBody>
      </p:sp>
      <p:sp>
        <p:nvSpPr>
          <p:cNvPr id="4" name="Footer Placeholder 3">
            <a:extLst>
              <a:ext uri="{FF2B5EF4-FFF2-40B4-BE49-F238E27FC236}">
                <a16:creationId xmlns:a16="http://schemas.microsoft.com/office/drawing/2014/main" id="{D162253D-DE3C-A21F-B0C6-940B44D5E9C0}"/>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5859226C-4C00-A758-A4ED-E106C4C9B59A}"/>
              </a:ext>
            </a:extLst>
          </p:cNvPr>
          <p:cNvSpPr>
            <a:spLocks noGrp="1"/>
          </p:cNvSpPr>
          <p:nvPr>
            <p:ph type="sldNum" sz="quarter" idx="12"/>
          </p:nvPr>
        </p:nvSpPr>
        <p:spPr/>
        <p:txBody>
          <a:bodyPr/>
          <a:lstStyle/>
          <a:p>
            <a:fld id="{6EE73AAB-6ADA-45BC-BD24-579D4D77E387}" type="slidenum">
              <a:rPr lang="en-US" smtClean="0"/>
              <a:t>‹#›</a:t>
            </a:fld>
            <a:endParaRPr lang="en-US" dirty="0"/>
          </a:p>
        </p:txBody>
      </p:sp>
    </p:spTree>
    <p:extLst>
      <p:ext uri="{BB962C8B-B14F-4D97-AF65-F5344CB8AC3E}">
        <p14:creationId xmlns:p14="http://schemas.microsoft.com/office/powerpoint/2010/main" val="1850724382"/>
      </p:ext>
    </p:extLst>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theme" Target="../theme/theme2.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slideLayout" Target="../slideLayouts/slideLayout46.xml"/><Relationship Id="rId18" Type="http://schemas.openxmlformats.org/officeDocument/2006/relationships/slideLayout" Target="../slideLayouts/slideLayout51.xml"/><Relationship Id="rId3" Type="http://schemas.openxmlformats.org/officeDocument/2006/relationships/slideLayout" Target="../slideLayouts/slideLayout36.xml"/><Relationship Id="rId21" Type="http://schemas.openxmlformats.org/officeDocument/2006/relationships/theme" Target="../theme/theme3.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17" Type="http://schemas.openxmlformats.org/officeDocument/2006/relationships/slideLayout" Target="../slideLayouts/slideLayout50.xml"/><Relationship Id="rId2" Type="http://schemas.openxmlformats.org/officeDocument/2006/relationships/slideLayout" Target="../slideLayouts/slideLayout35.xml"/><Relationship Id="rId16" Type="http://schemas.openxmlformats.org/officeDocument/2006/relationships/slideLayout" Target="../slideLayouts/slideLayout49.xml"/><Relationship Id="rId20" Type="http://schemas.openxmlformats.org/officeDocument/2006/relationships/slideLayout" Target="../slideLayouts/slideLayout53.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5" Type="http://schemas.openxmlformats.org/officeDocument/2006/relationships/slideLayout" Target="../slideLayouts/slideLayout48.xml"/><Relationship Id="rId10" Type="http://schemas.openxmlformats.org/officeDocument/2006/relationships/slideLayout" Target="../slideLayouts/slideLayout43.xml"/><Relationship Id="rId19" Type="http://schemas.openxmlformats.org/officeDocument/2006/relationships/slideLayout" Target="../slideLayouts/slideLayout52.xml"/><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slideLayout" Target="../slideLayouts/slideLayout4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451561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Lst>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2655" y="274638"/>
            <a:ext cx="10972800" cy="1143000"/>
          </a:xfrm>
          <a:prstGeom prst="rect">
            <a:avLst/>
          </a:prstGeom>
        </p:spPr>
        <p:txBody>
          <a:bodyPr vert="horz" lIns="0" tIns="0" rIns="0" bIns="0" rtlCol="0" anchor="ctr">
            <a:normAutofit/>
          </a:bodyPr>
          <a:lstStyle/>
          <a:p>
            <a:r>
              <a:rPr lang="en-US" dirty="0"/>
              <a:t>Click to edit Master title style</a:t>
            </a:r>
          </a:p>
        </p:txBody>
      </p:sp>
      <p:sp>
        <p:nvSpPr>
          <p:cNvPr id="3" name="Text Placeholder 2"/>
          <p:cNvSpPr>
            <a:spLocks noGrp="1"/>
          </p:cNvSpPr>
          <p:nvPr>
            <p:ph type="body" idx="1"/>
          </p:nvPr>
        </p:nvSpPr>
        <p:spPr>
          <a:xfrm>
            <a:off x="572655" y="1600201"/>
            <a:ext cx="10972800" cy="4525963"/>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Footer Placeholder 4">
            <a:extLst>
              <a:ext uri="{FF2B5EF4-FFF2-40B4-BE49-F238E27FC236}">
                <a16:creationId xmlns:a16="http://schemas.microsoft.com/office/drawing/2014/main" id="{5D52ED4E-D24A-BC45-BC74-BDF9B9733519}"/>
              </a:ext>
            </a:extLst>
          </p:cNvPr>
          <p:cNvSpPr>
            <a:spLocks noGrp="1"/>
          </p:cNvSpPr>
          <p:nvPr>
            <p:ph type="ftr" sz="quarter" idx="3"/>
          </p:nvPr>
        </p:nvSpPr>
        <p:spPr>
          <a:xfrm>
            <a:off x="1229232" y="6356350"/>
            <a:ext cx="4866767" cy="365125"/>
          </a:xfrm>
          <a:prstGeom prst="rect">
            <a:avLst/>
          </a:prstGeom>
        </p:spPr>
        <p:txBody>
          <a:bodyPr lIns="0" rIns="0" anchor="ctr" anchorCtr="0"/>
          <a:lstStyle>
            <a:lvl1pPr>
              <a:defRPr sz="1059" b="1"/>
            </a:lvl1pPr>
          </a:lstStyle>
          <a:p>
            <a:r>
              <a:rPr lang="en-US" dirty="0">
                <a:solidFill>
                  <a:srgbClr val="003B71"/>
                </a:solidFill>
              </a:rPr>
              <a:t>WELCOME KIT 2020  </a:t>
            </a:r>
            <a:r>
              <a:rPr lang="en-US" b="0" dirty="0"/>
              <a:t>LAWLEY  |  EMPLOYEE BENEFITS</a:t>
            </a:r>
          </a:p>
        </p:txBody>
      </p:sp>
      <p:sp>
        <p:nvSpPr>
          <p:cNvPr id="15" name="Slide Number Placeholder 5">
            <a:extLst>
              <a:ext uri="{FF2B5EF4-FFF2-40B4-BE49-F238E27FC236}">
                <a16:creationId xmlns:a16="http://schemas.microsoft.com/office/drawing/2014/main" id="{FC5933F6-288E-2B45-8FA3-43D84962D603}"/>
              </a:ext>
            </a:extLst>
          </p:cNvPr>
          <p:cNvSpPr>
            <a:spLocks noGrp="1"/>
          </p:cNvSpPr>
          <p:nvPr>
            <p:ph type="sldNum" sz="quarter" idx="4"/>
          </p:nvPr>
        </p:nvSpPr>
        <p:spPr>
          <a:xfrm>
            <a:off x="569142" y="6356350"/>
            <a:ext cx="539222" cy="365125"/>
          </a:xfrm>
          <a:prstGeom prst="rect">
            <a:avLst/>
          </a:prstGeom>
        </p:spPr>
        <p:txBody>
          <a:bodyPr lIns="0" rIns="0" anchor="ctr" anchorCtr="0"/>
          <a:lstStyle>
            <a:lvl1pPr algn="l">
              <a:defRPr sz="1059" b="1">
                <a:solidFill>
                  <a:srgbClr val="003B71"/>
                </a:solidFill>
              </a:defRPr>
            </a:lvl1pPr>
          </a:lstStyle>
          <a:p>
            <a:fld id="{0C46CFFE-2478-4DD8-ACCA-A7180522E68C}" type="slidenum">
              <a:rPr lang="en-US" smtClean="0"/>
              <a:pPr/>
              <a:t>‹#›</a:t>
            </a:fld>
            <a:endParaRPr lang="en-US" dirty="0"/>
          </a:p>
        </p:txBody>
      </p:sp>
    </p:spTree>
    <p:extLst>
      <p:ext uri="{BB962C8B-B14F-4D97-AF65-F5344CB8AC3E}">
        <p14:creationId xmlns:p14="http://schemas.microsoft.com/office/powerpoint/2010/main" val="1050930666"/>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 id="2147483721" r:id="rId12"/>
    <p:sldLayoutId id="2147483722" r:id="rId13"/>
    <p:sldLayoutId id="2147483723" r:id="rId14"/>
  </p:sldLayoutIdLst>
  <p:txStyles>
    <p:titleStyle>
      <a:lvl1pPr algn="l" defTabSz="899010" rtl="0" eaLnBrk="1" latinLnBrk="0" hangingPunct="1">
        <a:spcBef>
          <a:spcPct val="0"/>
        </a:spcBef>
        <a:buNone/>
        <a:defRPr sz="4324" kern="1200">
          <a:solidFill>
            <a:schemeClr val="tx1"/>
          </a:solidFill>
          <a:latin typeface="+mj-lt"/>
          <a:ea typeface="+mj-ea"/>
          <a:cs typeface="+mj-cs"/>
        </a:defRPr>
      </a:lvl1pPr>
    </p:titleStyle>
    <p:bodyStyle>
      <a:lvl1pPr marL="337129" indent="-337129" algn="l" defTabSz="899010" rtl="0" eaLnBrk="1" latinLnBrk="0" hangingPunct="1">
        <a:spcBef>
          <a:spcPct val="20000"/>
        </a:spcBef>
        <a:buFont typeface="Arial" panose="020B0604020202020204" pitchFamily="34" charset="0"/>
        <a:buChar char="•"/>
        <a:defRPr sz="3177" kern="1200">
          <a:solidFill>
            <a:schemeClr val="tx1"/>
          </a:solidFill>
          <a:latin typeface="+mn-lt"/>
          <a:ea typeface="+mn-ea"/>
          <a:cs typeface="+mn-cs"/>
        </a:defRPr>
      </a:lvl1pPr>
      <a:lvl2pPr marL="730446" indent="-280941" algn="l" defTabSz="899010" rtl="0" eaLnBrk="1" latinLnBrk="0" hangingPunct="1">
        <a:spcBef>
          <a:spcPct val="20000"/>
        </a:spcBef>
        <a:buFont typeface="Arial" panose="020B0604020202020204" pitchFamily="34" charset="0"/>
        <a:buChar char="–"/>
        <a:defRPr sz="2735" kern="1200">
          <a:solidFill>
            <a:schemeClr val="tx1"/>
          </a:solidFill>
          <a:latin typeface="+mn-lt"/>
          <a:ea typeface="+mn-ea"/>
          <a:cs typeface="+mn-cs"/>
        </a:defRPr>
      </a:lvl2pPr>
      <a:lvl3pPr marL="1123764" indent="-224753" algn="l" defTabSz="899010" rtl="0" eaLnBrk="1" latinLnBrk="0" hangingPunct="1">
        <a:spcBef>
          <a:spcPct val="20000"/>
        </a:spcBef>
        <a:buFont typeface="Arial" panose="020B0604020202020204" pitchFamily="34" charset="0"/>
        <a:buChar char="•"/>
        <a:defRPr sz="2382" kern="1200">
          <a:solidFill>
            <a:schemeClr val="tx1"/>
          </a:solidFill>
          <a:latin typeface="+mn-lt"/>
          <a:ea typeface="+mn-ea"/>
          <a:cs typeface="+mn-cs"/>
        </a:defRPr>
      </a:lvl3pPr>
      <a:lvl4pPr marL="1573269" indent="-224753" algn="l" defTabSz="899010" rtl="0" eaLnBrk="1" latinLnBrk="0" hangingPunct="1">
        <a:spcBef>
          <a:spcPct val="20000"/>
        </a:spcBef>
        <a:buFont typeface="Arial" panose="020B0604020202020204" pitchFamily="34" charset="0"/>
        <a:buChar char="–"/>
        <a:defRPr sz="1941" kern="1200">
          <a:solidFill>
            <a:schemeClr val="tx1"/>
          </a:solidFill>
          <a:latin typeface="+mn-lt"/>
          <a:ea typeface="+mn-ea"/>
          <a:cs typeface="+mn-cs"/>
        </a:defRPr>
      </a:lvl4pPr>
      <a:lvl5pPr marL="2022774" indent="-224753" algn="l" defTabSz="899010" rtl="0" eaLnBrk="1" latinLnBrk="0" hangingPunct="1">
        <a:spcBef>
          <a:spcPct val="20000"/>
        </a:spcBef>
        <a:buFont typeface="Arial" panose="020B0604020202020204" pitchFamily="34" charset="0"/>
        <a:buChar char="»"/>
        <a:defRPr sz="1941" kern="1200">
          <a:solidFill>
            <a:schemeClr val="tx1"/>
          </a:solidFill>
          <a:latin typeface="+mn-lt"/>
          <a:ea typeface="+mn-ea"/>
          <a:cs typeface="+mn-cs"/>
        </a:defRPr>
      </a:lvl5pPr>
      <a:lvl6pPr marL="2472279" indent="-224753" algn="l" defTabSz="899010" rtl="0" eaLnBrk="1" latinLnBrk="0" hangingPunct="1">
        <a:spcBef>
          <a:spcPct val="20000"/>
        </a:spcBef>
        <a:buFont typeface="Arial" panose="020B0604020202020204" pitchFamily="34" charset="0"/>
        <a:buChar char="•"/>
        <a:defRPr sz="1941" kern="1200">
          <a:solidFill>
            <a:schemeClr val="tx1"/>
          </a:solidFill>
          <a:latin typeface="+mn-lt"/>
          <a:ea typeface="+mn-ea"/>
          <a:cs typeface="+mn-cs"/>
        </a:defRPr>
      </a:lvl6pPr>
      <a:lvl7pPr marL="2921785" indent="-224753" algn="l" defTabSz="899010" rtl="0" eaLnBrk="1" latinLnBrk="0" hangingPunct="1">
        <a:spcBef>
          <a:spcPct val="20000"/>
        </a:spcBef>
        <a:buFont typeface="Arial" panose="020B0604020202020204" pitchFamily="34" charset="0"/>
        <a:buChar char="•"/>
        <a:defRPr sz="1941" kern="1200">
          <a:solidFill>
            <a:schemeClr val="tx1"/>
          </a:solidFill>
          <a:latin typeface="+mn-lt"/>
          <a:ea typeface="+mn-ea"/>
          <a:cs typeface="+mn-cs"/>
        </a:defRPr>
      </a:lvl7pPr>
      <a:lvl8pPr marL="3371290" indent="-224753" algn="l" defTabSz="899010" rtl="0" eaLnBrk="1" latinLnBrk="0" hangingPunct="1">
        <a:spcBef>
          <a:spcPct val="20000"/>
        </a:spcBef>
        <a:buFont typeface="Arial" panose="020B0604020202020204" pitchFamily="34" charset="0"/>
        <a:buChar char="•"/>
        <a:defRPr sz="1941" kern="1200">
          <a:solidFill>
            <a:schemeClr val="tx1"/>
          </a:solidFill>
          <a:latin typeface="+mn-lt"/>
          <a:ea typeface="+mn-ea"/>
          <a:cs typeface="+mn-cs"/>
        </a:defRPr>
      </a:lvl8pPr>
      <a:lvl9pPr marL="3820796" indent="-224753" algn="l" defTabSz="899010" rtl="0" eaLnBrk="1" latinLnBrk="0" hangingPunct="1">
        <a:spcBef>
          <a:spcPct val="20000"/>
        </a:spcBef>
        <a:buFont typeface="Arial" panose="020B0604020202020204" pitchFamily="34" charset="0"/>
        <a:buChar char="•"/>
        <a:defRPr sz="1941" kern="1200">
          <a:solidFill>
            <a:schemeClr val="tx1"/>
          </a:solidFill>
          <a:latin typeface="+mn-lt"/>
          <a:ea typeface="+mn-ea"/>
          <a:cs typeface="+mn-cs"/>
        </a:defRPr>
      </a:lvl9pPr>
    </p:bodyStyle>
    <p:otherStyle>
      <a:defPPr>
        <a:defRPr lang="en-US"/>
      </a:defPPr>
      <a:lvl1pPr marL="0" algn="l" defTabSz="899010" rtl="0" eaLnBrk="1" latinLnBrk="0" hangingPunct="1">
        <a:defRPr sz="1765" kern="1200">
          <a:solidFill>
            <a:schemeClr val="tx1"/>
          </a:solidFill>
          <a:latin typeface="+mn-lt"/>
          <a:ea typeface="+mn-ea"/>
          <a:cs typeface="+mn-cs"/>
        </a:defRPr>
      </a:lvl1pPr>
      <a:lvl2pPr marL="449505" algn="l" defTabSz="899010" rtl="0" eaLnBrk="1" latinLnBrk="0" hangingPunct="1">
        <a:defRPr sz="1765" kern="1200">
          <a:solidFill>
            <a:schemeClr val="tx1"/>
          </a:solidFill>
          <a:latin typeface="+mn-lt"/>
          <a:ea typeface="+mn-ea"/>
          <a:cs typeface="+mn-cs"/>
        </a:defRPr>
      </a:lvl2pPr>
      <a:lvl3pPr marL="899010" algn="l" defTabSz="899010" rtl="0" eaLnBrk="1" latinLnBrk="0" hangingPunct="1">
        <a:defRPr sz="1765" kern="1200">
          <a:solidFill>
            <a:schemeClr val="tx1"/>
          </a:solidFill>
          <a:latin typeface="+mn-lt"/>
          <a:ea typeface="+mn-ea"/>
          <a:cs typeface="+mn-cs"/>
        </a:defRPr>
      </a:lvl3pPr>
      <a:lvl4pPr marL="1348516" algn="l" defTabSz="899010" rtl="0" eaLnBrk="1" latinLnBrk="0" hangingPunct="1">
        <a:defRPr sz="1765" kern="1200">
          <a:solidFill>
            <a:schemeClr val="tx1"/>
          </a:solidFill>
          <a:latin typeface="+mn-lt"/>
          <a:ea typeface="+mn-ea"/>
          <a:cs typeface="+mn-cs"/>
        </a:defRPr>
      </a:lvl4pPr>
      <a:lvl5pPr marL="1798021" algn="l" defTabSz="899010" rtl="0" eaLnBrk="1" latinLnBrk="0" hangingPunct="1">
        <a:defRPr sz="1765" kern="1200">
          <a:solidFill>
            <a:schemeClr val="tx1"/>
          </a:solidFill>
          <a:latin typeface="+mn-lt"/>
          <a:ea typeface="+mn-ea"/>
          <a:cs typeface="+mn-cs"/>
        </a:defRPr>
      </a:lvl5pPr>
      <a:lvl6pPr marL="2247527" algn="l" defTabSz="899010" rtl="0" eaLnBrk="1" latinLnBrk="0" hangingPunct="1">
        <a:defRPr sz="1765" kern="1200">
          <a:solidFill>
            <a:schemeClr val="tx1"/>
          </a:solidFill>
          <a:latin typeface="+mn-lt"/>
          <a:ea typeface="+mn-ea"/>
          <a:cs typeface="+mn-cs"/>
        </a:defRPr>
      </a:lvl6pPr>
      <a:lvl7pPr marL="2697032" algn="l" defTabSz="899010" rtl="0" eaLnBrk="1" latinLnBrk="0" hangingPunct="1">
        <a:defRPr sz="1765" kern="1200">
          <a:solidFill>
            <a:schemeClr val="tx1"/>
          </a:solidFill>
          <a:latin typeface="+mn-lt"/>
          <a:ea typeface="+mn-ea"/>
          <a:cs typeface="+mn-cs"/>
        </a:defRPr>
      </a:lvl7pPr>
      <a:lvl8pPr marL="3146538" algn="l" defTabSz="899010" rtl="0" eaLnBrk="1" latinLnBrk="0" hangingPunct="1">
        <a:defRPr sz="1765" kern="1200">
          <a:solidFill>
            <a:schemeClr val="tx1"/>
          </a:solidFill>
          <a:latin typeface="+mn-lt"/>
          <a:ea typeface="+mn-ea"/>
          <a:cs typeface="+mn-cs"/>
        </a:defRPr>
      </a:lvl8pPr>
      <a:lvl9pPr marL="3596043" algn="l" defTabSz="899010" rtl="0" eaLnBrk="1" latinLnBrk="0" hangingPunct="1">
        <a:defRPr sz="1765"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52147555"/>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 id="2147483753" r:id="rId17"/>
    <p:sldLayoutId id="2147483754" r:id="rId18"/>
    <p:sldLayoutId id="2147483755" r:id="rId19"/>
    <p:sldLayoutId id="2147483756" r:id="rId20"/>
  </p:sldLayoutIdLst>
  <p:transition spd="slow">
    <p:push dir="u"/>
  </p:transition>
  <p:txStyles>
    <p:title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tags" Target="../tags/tag4.xml"/><Relationship Id="rId4" Type="http://schemas.openxmlformats.org/officeDocument/2006/relationships/image" Target="../media/image12.jpe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9.xml"/><Relationship Id="rId1" Type="http://schemas.openxmlformats.org/officeDocument/2006/relationships/tags" Target="../tags/tag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hyperlink" Target="https://investinginus.augustahealth.com/benefits/" TargetMode="Externa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7.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8.xml"/><Relationship Id="rId5" Type="http://schemas.openxmlformats.org/officeDocument/2006/relationships/image" Target="../media/image18.pn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8.xml"/><Relationship Id="rId1" Type="http://schemas.openxmlformats.org/officeDocument/2006/relationships/tags" Target="../tags/tag9.xml"/><Relationship Id="rId5" Type="http://schemas.openxmlformats.org/officeDocument/2006/relationships/image" Target="../media/image20.png"/><Relationship Id="rId4" Type="http://schemas.openxmlformats.org/officeDocument/2006/relationships/hyperlink" Target="https://www.myfidelitysite.com/AugustaHealth/" TargetMode="Externa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10.xml"/><Relationship Id="rId5" Type="http://schemas.openxmlformats.org/officeDocument/2006/relationships/hyperlink" Target="https://e15.ultipro.com/" TargetMode="External"/><Relationship Id="rId4" Type="http://schemas.openxmlformats.org/officeDocument/2006/relationships/image" Target="../media/image21.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9.xml"/><Relationship Id="rId1" Type="http://schemas.openxmlformats.org/officeDocument/2006/relationships/tags" Target="../tags/tag1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ags" Target="../tags/tag13.xml"/><Relationship Id="rId5" Type="http://schemas.openxmlformats.org/officeDocument/2006/relationships/image" Target="../media/image24.png"/><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tags" Target="../tags/tag14.xml"/><Relationship Id="rId5" Type="http://schemas.openxmlformats.org/officeDocument/2006/relationships/image" Target="../media/image27.svg"/><Relationship Id="rId4" Type="http://schemas.openxmlformats.org/officeDocument/2006/relationships/image" Target="../media/image26.sv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15.xml"/><Relationship Id="rId4"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17.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xml"/><Relationship Id="rId1" Type="http://schemas.openxmlformats.org/officeDocument/2006/relationships/tags" Target="../tags/tag1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hyperlink" Target="https://www.augustahealth.com/service/pharmacy/" TargetMode="Externa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tags" Target="../tags/tag19.xml"/><Relationship Id="rId5" Type="http://schemas.openxmlformats.org/officeDocument/2006/relationships/image" Target="../media/image35.png"/><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20.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8.xml"/><Relationship Id="rId1" Type="http://schemas.openxmlformats.org/officeDocument/2006/relationships/tags" Target="../tags/tag21.xml"/><Relationship Id="rId4" Type="http://schemas.openxmlformats.org/officeDocument/2006/relationships/image" Target="../media/image3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8.xml"/><Relationship Id="rId1" Type="http://schemas.openxmlformats.org/officeDocument/2006/relationships/tags" Target="../tags/tag22.xml"/><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tags" Target="../tags/tag2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6.xml"/><Relationship Id="rId1" Type="http://schemas.openxmlformats.org/officeDocument/2006/relationships/tags" Target="../tags/tag24.xml"/><Relationship Id="rId4" Type="http://schemas.openxmlformats.org/officeDocument/2006/relationships/image" Target="../media/image37.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6.xml"/><Relationship Id="rId1" Type="http://schemas.openxmlformats.org/officeDocument/2006/relationships/tags" Target="../tags/tag25.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xml"/><Relationship Id="rId1" Type="http://schemas.openxmlformats.org/officeDocument/2006/relationships/tags" Target="../tags/tag26.xml"/><Relationship Id="rId5" Type="http://schemas.openxmlformats.org/officeDocument/2006/relationships/image" Target="../media/image39.png"/><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43.png"/><Relationship Id="rId2" Type="http://schemas.openxmlformats.org/officeDocument/2006/relationships/slideLayout" Target="../slideLayouts/slideLayout1.xml"/><Relationship Id="rId1" Type="http://schemas.openxmlformats.org/officeDocument/2006/relationships/tags" Target="../tags/tag2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6.xml"/><Relationship Id="rId1" Type="http://schemas.openxmlformats.org/officeDocument/2006/relationships/tags" Target="../tags/tag2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xml"/><Relationship Id="rId1" Type="http://schemas.openxmlformats.org/officeDocument/2006/relationships/tags" Target="../tags/tag29.xml"/><Relationship Id="rId6" Type="http://schemas.openxmlformats.org/officeDocument/2006/relationships/image" Target="../media/image46.jpeg"/><Relationship Id="rId5" Type="http://schemas.openxmlformats.org/officeDocument/2006/relationships/image" Target="../media/image45.png"/><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7" Type="http://schemas.openxmlformats.org/officeDocument/2006/relationships/image" Target="../media/image48.png"/><Relationship Id="rId2" Type="http://schemas.openxmlformats.org/officeDocument/2006/relationships/slideLayout" Target="../slideLayouts/slideLayout1.xml"/><Relationship Id="rId1" Type="http://schemas.openxmlformats.org/officeDocument/2006/relationships/tags" Target="../tags/tag30.xml"/><Relationship Id="rId6" Type="http://schemas.openxmlformats.org/officeDocument/2006/relationships/image" Target="../media/image47.png"/><Relationship Id="rId5" Type="http://schemas.openxmlformats.org/officeDocument/2006/relationships/image" Target="../media/image42.png"/><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tags" Target="../tags/tag31.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xml"/><Relationship Id="rId1" Type="http://schemas.openxmlformats.org/officeDocument/2006/relationships/tags" Target="../tags/tag32.xml"/><Relationship Id="rId4" Type="http://schemas.openxmlformats.org/officeDocument/2006/relationships/image" Target="../media/image49.pn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xml"/><Relationship Id="rId1" Type="http://schemas.openxmlformats.org/officeDocument/2006/relationships/tags" Target="../tags/tag33.xml"/><Relationship Id="rId4" Type="http://schemas.openxmlformats.org/officeDocument/2006/relationships/image" Target="../media/image50.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6.xml"/><Relationship Id="rId1" Type="http://schemas.openxmlformats.org/officeDocument/2006/relationships/tags" Target="../tags/tag34.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xml"/><Relationship Id="rId1" Type="http://schemas.openxmlformats.org/officeDocument/2006/relationships/tags" Target="../tags/tag35.xml"/><Relationship Id="rId5" Type="http://schemas.openxmlformats.org/officeDocument/2006/relationships/image" Target="../media/image52.png"/><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6.xml"/><Relationship Id="rId1" Type="http://schemas.openxmlformats.org/officeDocument/2006/relationships/tags" Target="../tags/tag36.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1.xml"/><Relationship Id="rId1" Type="http://schemas.openxmlformats.org/officeDocument/2006/relationships/tags" Target="../tags/tag37.xml"/><Relationship Id="rId4"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xml"/><Relationship Id="rId1" Type="http://schemas.openxmlformats.org/officeDocument/2006/relationships/tags" Target="../tags/tag38.xml"/><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xml"/><Relationship Id="rId1" Type="http://schemas.openxmlformats.org/officeDocument/2006/relationships/tags" Target="../tags/tag39.xml"/><Relationship Id="rId4" Type="http://schemas.openxmlformats.org/officeDocument/2006/relationships/image" Target="../media/image55.jpeg"/></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xml"/><Relationship Id="rId1" Type="http://schemas.openxmlformats.org/officeDocument/2006/relationships/tags" Target="../tags/tag40.xml"/><Relationship Id="rId5" Type="http://schemas.openxmlformats.org/officeDocument/2006/relationships/image" Target="../media/image56.png"/><Relationship Id="rId4" Type="http://schemas.openxmlformats.org/officeDocument/2006/relationships/image" Target="../media/image53.png"/></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6.xml"/><Relationship Id="rId1" Type="http://schemas.openxmlformats.org/officeDocument/2006/relationships/tags" Target="../tags/tag41.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xml"/><Relationship Id="rId1" Type="http://schemas.openxmlformats.org/officeDocument/2006/relationships/tags" Target="../tags/tag42.xml"/><Relationship Id="rId4" Type="http://schemas.openxmlformats.org/officeDocument/2006/relationships/image" Target="../media/image57.png"/></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6.xml"/><Relationship Id="rId1" Type="http://schemas.openxmlformats.org/officeDocument/2006/relationships/tags" Target="../tags/tag43.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17.xml"/><Relationship Id="rId1" Type="http://schemas.openxmlformats.org/officeDocument/2006/relationships/tags" Target="../tags/tag44.xml"/><Relationship Id="rId4" Type="http://schemas.openxmlformats.org/officeDocument/2006/relationships/image" Target="../media/image58.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7.xml"/><Relationship Id="rId1" Type="http://schemas.openxmlformats.org/officeDocument/2006/relationships/tags" Target="../tags/tag45.xml"/><Relationship Id="rId5" Type="http://schemas.openxmlformats.org/officeDocument/2006/relationships/image" Target="../media/image60.emf"/><Relationship Id="rId4" Type="http://schemas.openxmlformats.org/officeDocument/2006/relationships/image" Target="../media/image59.emf"/></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34.xml"/><Relationship Id="rId1" Type="http://schemas.openxmlformats.org/officeDocument/2006/relationships/tags" Target="../tags/tag46.xml"/><Relationship Id="rId4" Type="http://schemas.openxmlformats.org/officeDocument/2006/relationships/image" Target="../media/image6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person and person looking at a computer&#10;&#10;AI-generated content may be incorrect.">
            <a:extLst>
              <a:ext uri="{FF2B5EF4-FFF2-40B4-BE49-F238E27FC236}">
                <a16:creationId xmlns:a16="http://schemas.microsoft.com/office/drawing/2014/main" id="{96811A0A-7920-28BB-8894-D314E48D1C4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98" y="0"/>
            <a:ext cx="12174003" cy="6858000"/>
          </a:xfrm>
          <a:prstGeom prst="rect">
            <a:avLst/>
          </a:prstGeom>
        </p:spPr>
      </p:pic>
    </p:spTree>
    <p:custDataLst>
      <p:tags r:id="rId1"/>
    </p:custDataLst>
    <p:extLst>
      <p:ext uri="{BB962C8B-B14F-4D97-AF65-F5344CB8AC3E}">
        <p14:creationId xmlns:p14="http://schemas.microsoft.com/office/powerpoint/2010/main" val="3261601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4A7A0-1911-3A69-242A-0C619B400890}"/>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12088719-847D-8169-F087-362576434B5F}"/>
              </a:ext>
            </a:extLst>
          </p:cNvPr>
          <p:cNvGrpSpPr/>
          <p:nvPr/>
        </p:nvGrpSpPr>
        <p:grpSpPr>
          <a:xfrm>
            <a:off x="37977" y="282373"/>
            <a:ext cx="1008242" cy="911214"/>
            <a:chOff x="260063" y="239134"/>
            <a:chExt cx="1008242" cy="911214"/>
          </a:xfrm>
        </p:grpSpPr>
        <p:sp>
          <p:nvSpPr>
            <p:cNvPr id="6" name="Oval 5">
              <a:extLst>
                <a:ext uri="{FF2B5EF4-FFF2-40B4-BE49-F238E27FC236}">
                  <a16:creationId xmlns:a16="http://schemas.microsoft.com/office/drawing/2014/main" id="{CE9169E3-925A-9945-2912-00518F248620}"/>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7" name="Group 6">
              <a:extLst>
                <a:ext uri="{FF2B5EF4-FFF2-40B4-BE49-F238E27FC236}">
                  <a16:creationId xmlns:a16="http://schemas.microsoft.com/office/drawing/2014/main" id="{18A6F2AD-540C-8D98-4E7B-B2BB9C1F58B9}"/>
                </a:ext>
              </a:extLst>
            </p:cNvPr>
            <p:cNvGrpSpPr/>
            <p:nvPr/>
          </p:nvGrpSpPr>
          <p:grpSpPr>
            <a:xfrm>
              <a:off x="471097" y="401653"/>
              <a:ext cx="586178" cy="586176"/>
              <a:chOff x="1903413" y="1016000"/>
              <a:chExt cx="319088" cy="319087"/>
            </a:xfrm>
            <a:noFill/>
          </p:grpSpPr>
          <p:sp>
            <p:nvSpPr>
              <p:cNvPr id="8" name="Rectangle 7">
                <a:extLst>
                  <a:ext uri="{FF2B5EF4-FFF2-40B4-BE49-F238E27FC236}">
                    <a16:creationId xmlns:a16="http://schemas.microsoft.com/office/drawing/2014/main" id="{96CB324E-F11E-CD4D-C19D-FC99625CBFFB}"/>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9" name="Rectangle 8">
                <a:extLst>
                  <a:ext uri="{FF2B5EF4-FFF2-40B4-BE49-F238E27FC236}">
                    <a16:creationId xmlns:a16="http://schemas.microsoft.com/office/drawing/2014/main" id="{B9BC96E5-A9E4-AD86-4AF4-9E4BE5407E1C}"/>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0" name="Rectangle 9">
                <a:extLst>
                  <a:ext uri="{FF2B5EF4-FFF2-40B4-BE49-F238E27FC236}">
                    <a16:creationId xmlns:a16="http://schemas.microsoft.com/office/drawing/2014/main" id="{EB99EE17-264D-0F44-30D4-36061A03FCF3}"/>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1" name="Rectangle 10">
                <a:extLst>
                  <a:ext uri="{FF2B5EF4-FFF2-40B4-BE49-F238E27FC236}">
                    <a16:creationId xmlns:a16="http://schemas.microsoft.com/office/drawing/2014/main" id="{131E7DCA-FCD5-09F7-C900-18B464747743}"/>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sp>
        <p:nvSpPr>
          <p:cNvPr id="12" name="TextBox 11">
            <a:extLst>
              <a:ext uri="{FF2B5EF4-FFF2-40B4-BE49-F238E27FC236}">
                <a16:creationId xmlns:a16="http://schemas.microsoft.com/office/drawing/2014/main" id="{FACABC9B-5CA7-7018-E6E5-9FE66AC7B132}"/>
              </a:ext>
            </a:extLst>
          </p:cNvPr>
          <p:cNvSpPr txBox="1"/>
          <p:nvPr/>
        </p:nvSpPr>
        <p:spPr>
          <a:xfrm>
            <a:off x="1043306" y="285039"/>
            <a:ext cx="10373305" cy="646331"/>
          </a:xfrm>
          <a:prstGeom prst="rect">
            <a:avLst/>
          </a:prstGeom>
          <a:noFill/>
        </p:spPr>
        <p:txBody>
          <a:bodyPr wrap="square" rtlCol="0">
            <a:spAutoFit/>
          </a:bodyPr>
          <a:lstStyle/>
          <a:p>
            <a:r>
              <a:rPr lang="en-US" sz="3600" dirty="0">
                <a:solidFill>
                  <a:srgbClr val="3D4D55"/>
                </a:solidFill>
                <a:latin typeface="Open Sans" panose="020B0606030504020204" pitchFamily="34" charset="0"/>
                <a:ea typeface="Open Sans" panose="020B0606030504020204" pitchFamily="34" charset="0"/>
                <a:cs typeface="Open Sans" panose="020B0606030504020204" pitchFamily="34" charset="0"/>
              </a:rPr>
              <a:t>Helping You Navigate Your Benefits</a:t>
            </a:r>
          </a:p>
        </p:txBody>
      </p:sp>
      <p:sp>
        <p:nvSpPr>
          <p:cNvPr id="2" name="TextBox 1">
            <a:extLst>
              <a:ext uri="{FF2B5EF4-FFF2-40B4-BE49-F238E27FC236}">
                <a16:creationId xmlns:a16="http://schemas.microsoft.com/office/drawing/2014/main" id="{7E1A7CA9-3FD8-5B0E-0B3B-3D5ADBEFEE1F}"/>
              </a:ext>
            </a:extLst>
          </p:cNvPr>
          <p:cNvSpPr txBox="1"/>
          <p:nvPr/>
        </p:nvSpPr>
        <p:spPr>
          <a:xfrm>
            <a:off x="583816" y="3526772"/>
            <a:ext cx="8141078" cy="3046988"/>
          </a:xfrm>
          <a:prstGeom prst="rect">
            <a:avLst/>
          </a:prstGeom>
          <a:noFill/>
        </p:spPr>
        <p:txBody>
          <a:bodyPr wrap="square" rtlCol="0">
            <a:spAutoFit/>
          </a:bodyPr>
          <a:lstStyle/>
          <a:p>
            <a:pPr lvl="0">
              <a:defRPr/>
            </a:pPr>
            <a:r>
              <a:rPr lang="en-US" sz="2400" b="1" kern="100" dirty="0">
                <a:solidFill>
                  <a:srgbClr val="3D4D55"/>
                </a:solidFill>
                <a:latin typeface="Open Sans" panose="020B0606030504020204" pitchFamily="34" charset="0"/>
                <a:ea typeface="Open Sans" panose="020B0606030504020204" pitchFamily="34" charset="0"/>
                <a:cs typeface="Open Sans" panose="020B0606030504020204" pitchFamily="34" charset="0"/>
                <a:hlinkClick r:id="rId4"/>
              </a:rPr>
              <a:t>https://investinginus.augustahealth.com/benefits/</a:t>
            </a:r>
            <a:endParaRPr lang="en-US" sz="2400" b="1" kern="100" dirty="0">
              <a:solidFill>
                <a:srgbClr val="3D4D55"/>
              </a:solidFill>
              <a:latin typeface="Open Sans" panose="020B0606030504020204" pitchFamily="34" charset="0"/>
              <a:ea typeface="Open Sans" panose="020B0606030504020204" pitchFamily="34" charset="0"/>
              <a:cs typeface="Open Sans" panose="020B0606030504020204" pitchFamily="34" charset="0"/>
            </a:endParaRPr>
          </a:p>
          <a:p>
            <a:pPr lvl="0">
              <a:defRPr/>
            </a:pPr>
            <a:endParaRPr lang="en-US" sz="2400" b="1" kern="100" dirty="0">
              <a:solidFill>
                <a:srgbClr val="3D4D55"/>
              </a:solidFill>
              <a:latin typeface="Open Sans" panose="020B0606030504020204" pitchFamily="34" charset="0"/>
              <a:ea typeface="Open Sans" panose="020B0606030504020204" pitchFamily="34" charset="0"/>
              <a:cs typeface="Open Sans" panose="020B0606030504020204" pitchFamily="34" charset="0"/>
            </a:endParaRPr>
          </a:p>
          <a:p>
            <a:pPr lvl="0">
              <a:defRPr/>
            </a:pPr>
            <a:endParaRPr lang="en-US" sz="2400" b="1" kern="100" dirty="0">
              <a:solidFill>
                <a:srgbClr val="3D4D55"/>
              </a:solidFill>
              <a:latin typeface="Open Sans" panose="020B0606030504020204" pitchFamily="34" charset="0"/>
              <a:ea typeface="Open Sans" panose="020B0606030504020204" pitchFamily="34" charset="0"/>
              <a:cs typeface="Open Sans" panose="020B0606030504020204" pitchFamily="34" charset="0"/>
            </a:endParaRPr>
          </a:p>
          <a:p>
            <a:pPr>
              <a:defRPr/>
            </a:pPr>
            <a:r>
              <a:rPr lang="en-US" sz="2400" kern="100" dirty="0">
                <a:solidFill>
                  <a:srgbClr val="3D4D55"/>
                </a:solidFill>
                <a:latin typeface="Open Sans" panose="020B0606030504020204" pitchFamily="34" charset="0"/>
                <a:ea typeface="Open Sans" panose="020B0606030504020204" pitchFamily="34" charset="0"/>
                <a:cs typeface="Open Sans" panose="020B0606030504020204" pitchFamily="34" charset="0"/>
              </a:rPr>
              <a:t>Contact a member of the Augusta Health HR Benefits office at 540-332-4700 or request an appointment for in-person or virtual assistance</a:t>
            </a:r>
          </a:p>
          <a:p>
            <a:pPr>
              <a:defRPr/>
            </a:pPr>
            <a:endParaRPr lang="en-US" sz="2400" kern="100" dirty="0">
              <a:solidFill>
                <a:srgbClr val="3D4D55"/>
              </a:solidFill>
              <a:latin typeface="Open Sans" panose="020B0606030504020204" pitchFamily="34" charset="0"/>
              <a:ea typeface="Open Sans" panose="020B0606030504020204" pitchFamily="34" charset="0"/>
              <a:cs typeface="Open Sans" panose="020B0606030504020204" pitchFamily="34" charset="0"/>
            </a:endParaRPr>
          </a:p>
          <a:p>
            <a:pPr lvl="0">
              <a:defRPr/>
            </a:pPr>
            <a:endParaRPr lang="en-US" sz="2400" b="1" kern="100" dirty="0">
              <a:solidFill>
                <a:srgbClr val="3D4D55"/>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17" name="Picture 16">
            <a:extLst>
              <a:ext uri="{FF2B5EF4-FFF2-40B4-BE49-F238E27FC236}">
                <a16:creationId xmlns:a16="http://schemas.microsoft.com/office/drawing/2014/main" id="{2E66A443-3710-BC38-84A4-010EBF27B0E9}"/>
              </a:ext>
            </a:extLst>
          </p:cNvPr>
          <p:cNvPicPr>
            <a:picLocks noChangeAspect="1"/>
          </p:cNvPicPr>
          <p:nvPr/>
        </p:nvPicPr>
        <p:blipFill>
          <a:blip r:embed="rId5"/>
          <a:stretch>
            <a:fillRect/>
          </a:stretch>
        </p:blipFill>
        <p:spPr>
          <a:xfrm>
            <a:off x="583816" y="1528152"/>
            <a:ext cx="3942887" cy="1927634"/>
          </a:xfrm>
          <a:prstGeom prst="rect">
            <a:avLst/>
          </a:prstGeom>
        </p:spPr>
      </p:pic>
      <p:pic>
        <p:nvPicPr>
          <p:cNvPr id="5122" name="Picture 2" descr="Generated image">
            <a:extLst>
              <a:ext uri="{FF2B5EF4-FFF2-40B4-BE49-F238E27FC236}">
                <a16:creationId xmlns:a16="http://schemas.microsoft.com/office/drawing/2014/main" id="{197F6077-33D0-CF6D-A0B8-6866C64B303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10774" r="8915" b="35846"/>
          <a:stretch>
            <a:fillRect/>
          </a:stretch>
        </p:blipFill>
        <p:spPr bwMode="auto">
          <a:xfrm>
            <a:off x="8738396" y="4433538"/>
            <a:ext cx="2678215" cy="2139423"/>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a:extLst>
              <a:ext uri="{FF2B5EF4-FFF2-40B4-BE49-F238E27FC236}">
                <a16:creationId xmlns:a16="http://schemas.microsoft.com/office/drawing/2014/main" id="{25FD7191-7EF6-B1EC-D1D2-1DBE208FC349}"/>
              </a:ext>
            </a:extLst>
          </p:cNvPr>
          <p:cNvSpPr txBox="1"/>
          <p:nvPr/>
        </p:nvSpPr>
        <p:spPr>
          <a:xfrm>
            <a:off x="5476166" y="1719672"/>
            <a:ext cx="4461285" cy="830997"/>
          </a:xfrm>
          <a:prstGeom prst="rect">
            <a:avLst/>
          </a:prstGeom>
          <a:noFill/>
        </p:spPr>
        <p:txBody>
          <a:bodyPr wrap="square" rtlCol="0">
            <a:spAutoFit/>
          </a:bodyPr>
          <a:lstStyle/>
          <a:p>
            <a:pPr lvl="0">
              <a:defRPr/>
            </a:pPr>
            <a:r>
              <a:rPr lang="en-US" sz="2400" dirty="0">
                <a:solidFill>
                  <a:srgbClr val="3D4D55"/>
                </a:solidFill>
                <a:latin typeface="Open Sans" panose="020B0606030504020204" pitchFamily="34" charset="0"/>
                <a:ea typeface="Open Sans" panose="020B0606030504020204" pitchFamily="34" charset="0"/>
                <a:cs typeface="Open Sans" panose="020B0606030504020204" pitchFamily="34" charset="0"/>
              </a:rPr>
              <a:t>Review information on the Augusta Health HR Website</a:t>
            </a:r>
            <a:endParaRPr lang="en-US" sz="2400" b="1" kern="100" dirty="0">
              <a:solidFill>
                <a:srgbClr val="3D4D55"/>
              </a:solidFill>
              <a:latin typeface="Open Sans" panose="020B0606030504020204" pitchFamily="34" charset="0"/>
              <a:ea typeface="Open Sans" panose="020B0606030504020204" pitchFamily="34" charset="0"/>
              <a:cs typeface="Open Sans" panose="020B0606030504020204" pitchFamily="34" charset="0"/>
            </a:endParaRPr>
          </a:p>
        </p:txBody>
      </p:sp>
    </p:spTree>
    <p:custDataLst>
      <p:tags r:id="rId1"/>
    </p:custDataLst>
    <p:extLst>
      <p:ext uri="{BB962C8B-B14F-4D97-AF65-F5344CB8AC3E}">
        <p14:creationId xmlns:p14="http://schemas.microsoft.com/office/powerpoint/2010/main" val="338214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4C68152-CF44-1540-AC34-B41DB591F27E}"/>
              </a:ext>
            </a:extLst>
          </p:cNvPr>
          <p:cNvSpPr/>
          <p:nvPr/>
        </p:nvSpPr>
        <p:spPr>
          <a:xfrm>
            <a:off x="0" y="0"/>
            <a:ext cx="4765183" cy="6858000"/>
          </a:xfrm>
          <a:prstGeom prst="rect">
            <a:avLst/>
          </a:prstGeom>
          <a:solidFill>
            <a:srgbClr val="EDEAE7"/>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ato"/>
              <a:ea typeface="+mn-ea"/>
              <a:cs typeface="+mn-cs"/>
            </a:endParaRPr>
          </a:p>
        </p:txBody>
      </p:sp>
      <p:sp>
        <p:nvSpPr>
          <p:cNvPr id="4" name="Oval 3">
            <a:extLst>
              <a:ext uri="{FF2B5EF4-FFF2-40B4-BE49-F238E27FC236}">
                <a16:creationId xmlns:a16="http://schemas.microsoft.com/office/drawing/2014/main" id="{8B312FA9-4A33-7346-9144-F4175F021CE4}"/>
              </a:ext>
            </a:extLst>
          </p:cNvPr>
          <p:cNvSpPr/>
          <p:nvPr/>
        </p:nvSpPr>
        <p:spPr>
          <a:xfrm>
            <a:off x="466669" y="437374"/>
            <a:ext cx="733484" cy="733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ato"/>
              <a:ea typeface="+mn-ea"/>
              <a:cs typeface="+mn-cs"/>
            </a:endParaRPr>
          </a:p>
        </p:txBody>
      </p:sp>
      <p:sp>
        <p:nvSpPr>
          <p:cNvPr id="2" name="TextBox 1"/>
          <p:cNvSpPr txBox="1"/>
          <p:nvPr/>
        </p:nvSpPr>
        <p:spPr>
          <a:xfrm>
            <a:off x="4765183" y="175769"/>
            <a:ext cx="7601702" cy="6506461"/>
          </a:xfrm>
          <a:prstGeom prst="rect">
            <a:avLst/>
          </a:prstGeom>
          <a:noFill/>
        </p:spPr>
        <p:txBody>
          <a:bodyPr wrap="square" rtlCol="0">
            <a:spAutoFit/>
          </a:bodyPr>
          <a:lstStyle/>
          <a:p>
            <a:pPr marL="0" marR="0" lvl="0" indent="0" algn="l" defTabSz="914400" rtl="0" eaLnBrk="1" fontAlgn="auto" latinLnBrk="0" hangingPunct="1">
              <a:lnSpc>
                <a:spcPct val="150000"/>
              </a:lnSpc>
              <a:spcBef>
                <a:spcPts val="0"/>
              </a:spcBef>
              <a:spcAft>
                <a:spcPts val="0"/>
              </a:spcAft>
              <a:buClr>
                <a:srgbClr val="5D8089"/>
              </a:buClr>
              <a:buSzPct val="150000"/>
              <a:buFontTx/>
              <a:buNone/>
              <a:tabLst/>
              <a:defRPr/>
            </a:pPr>
            <a:r>
              <a:rPr kumimoji="0" lang="en-US" sz="2000" b="1" i="0" u="none" strike="noStrike" kern="1200" cap="none" spc="0" normalizeH="0" baseline="0" noProof="0" dirty="0">
                <a:ln>
                  <a:noFill/>
                </a:ln>
                <a:solidFill>
                  <a:srgbClr val="A7DA7E">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Full-Time, Part-Time, and PRN Benefits</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Canopy Employee Assistance Program (EAP) </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Retirement and How to Enroll/Change 403(b)</a:t>
            </a:r>
          </a:p>
          <a:p>
            <a:pPr marL="0" marR="0" lvl="0" indent="0" algn="l" defTabSz="914400" rtl="0" eaLnBrk="1" fontAlgn="auto" latinLnBrk="0" hangingPunct="1">
              <a:lnSpc>
                <a:spcPct val="150000"/>
              </a:lnSpc>
              <a:spcBef>
                <a:spcPts val="0"/>
              </a:spcBef>
              <a:spcAft>
                <a:spcPts val="0"/>
              </a:spcAft>
              <a:buClr>
                <a:srgbClr val="5D8089"/>
              </a:buClr>
              <a:buSzPct val="150000"/>
              <a:buFontTx/>
              <a:buNone/>
              <a:tabLst/>
              <a:defRPr/>
            </a:pPr>
            <a:r>
              <a:rPr kumimoji="0" lang="en-US" sz="2000" b="1" i="0" u="none" strike="noStrike" kern="1200" cap="none" spc="0" normalizeH="0" baseline="0" noProof="0" dirty="0">
                <a:ln>
                  <a:noFill/>
                </a:ln>
                <a:solidFill>
                  <a:srgbClr val="A7DA7E">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Full-Time, Part-Time Benefits</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Enrollment Deadline and How to Enroll</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Medical Benefits</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HSA and FSA</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Dental &amp; Vision</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Life Insurance, Accidental Death &amp; Dismemberment AD&amp;D</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Accident, Critical Illness, and Hospital Indemnity Insurance</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Disability Insurance and Time Off</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Tuition and Education Assistance</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Your Benefits Checklist</a:t>
            </a:r>
          </a:p>
          <a:p>
            <a:pPr marL="342900" marR="0" lvl="0" indent="-342900" algn="l" defTabSz="914400" rtl="0" eaLnBrk="1" fontAlgn="auto" latinLnBrk="0" hangingPunct="1">
              <a:lnSpc>
                <a:spcPct val="150000"/>
              </a:lnSpc>
              <a:spcBef>
                <a:spcPts val="0"/>
              </a:spcBef>
              <a:spcAft>
                <a:spcPts val="0"/>
              </a:spcAft>
              <a:buClr>
                <a:srgbClr val="5D8089"/>
              </a:buClr>
              <a:buSzPct val="150000"/>
              <a:buFont typeface="Arial" panose="020B0604020202020204" pitchFamily="34" charset="0"/>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Benefit Contacts</a:t>
            </a:r>
          </a:p>
        </p:txBody>
      </p:sp>
      <p:sp>
        <p:nvSpPr>
          <p:cNvPr id="3" name="TextBox 2"/>
          <p:cNvSpPr txBox="1"/>
          <p:nvPr/>
        </p:nvSpPr>
        <p:spPr>
          <a:xfrm>
            <a:off x="308206" y="2384850"/>
            <a:ext cx="4602847" cy="144655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PRESENTATION OVERVIEW</a:t>
            </a:r>
          </a:p>
        </p:txBody>
      </p:sp>
      <p:grpSp>
        <p:nvGrpSpPr>
          <p:cNvPr id="11" name="Group 10">
            <a:extLst>
              <a:ext uri="{FF2B5EF4-FFF2-40B4-BE49-F238E27FC236}">
                <a16:creationId xmlns:a16="http://schemas.microsoft.com/office/drawing/2014/main" id="{910D97A6-2401-7444-921E-1540637B7154}"/>
              </a:ext>
            </a:extLst>
          </p:cNvPr>
          <p:cNvGrpSpPr/>
          <p:nvPr/>
        </p:nvGrpSpPr>
        <p:grpSpPr>
          <a:xfrm>
            <a:off x="471097" y="401653"/>
            <a:ext cx="586178" cy="586176"/>
            <a:chOff x="1903413" y="1016000"/>
            <a:chExt cx="319088" cy="319087"/>
          </a:xfrm>
          <a:noFill/>
        </p:grpSpPr>
        <p:sp>
          <p:nvSpPr>
            <p:cNvPr id="12" name="Rectangle 6">
              <a:extLst>
                <a:ext uri="{FF2B5EF4-FFF2-40B4-BE49-F238E27FC236}">
                  <a16:creationId xmlns:a16="http://schemas.microsoft.com/office/drawing/2014/main" id="{67593B60-8D66-EF4F-990A-052E2FA7529B}"/>
                </a:ext>
              </a:extLst>
            </p:cNvPr>
            <p:cNvSpPr>
              <a:spLocks noChangeArrowheads="1"/>
            </p:cNvSpPr>
            <p:nvPr/>
          </p:nvSpPr>
          <p:spPr bwMode="auto">
            <a:xfrm>
              <a:off x="2147888" y="1016000"/>
              <a:ext cx="74613" cy="319087"/>
            </a:xfrm>
            <a:prstGeom prst="rect">
              <a:avLst/>
            </a:prstGeom>
            <a:grpFill/>
            <a:ln w="25400">
              <a:solidFill>
                <a:srgbClr val="5D8089"/>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8089"/>
                </a:solidFill>
                <a:effectLst/>
                <a:uLnTx/>
                <a:uFillTx/>
                <a:latin typeface="Lato"/>
                <a:ea typeface="+mn-ea"/>
                <a:cs typeface="+mn-cs"/>
              </a:endParaRPr>
            </a:p>
          </p:txBody>
        </p:sp>
        <p:sp>
          <p:nvSpPr>
            <p:cNvPr id="13" name="Rectangle 7">
              <a:extLst>
                <a:ext uri="{FF2B5EF4-FFF2-40B4-BE49-F238E27FC236}">
                  <a16:creationId xmlns:a16="http://schemas.microsoft.com/office/drawing/2014/main" id="{0E3CB64B-096E-AF4C-AE14-FB77A25F77C4}"/>
                </a:ext>
              </a:extLst>
            </p:cNvPr>
            <p:cNvSpPr>
              <a:spLocks noChangeArrowheads="1"/>
            </p:cNvSpPr>
            <p:nvPr/>
          </p:nvSpPr>
          <p:spPr bwMode="auto">
            <a:xfrm>
              <a:off x="2147888" y="1016000"/>
              <a:ext cx="74613" cy="319087"/>
            </a:xfrm>
            <a:prstGeom prst="rect">
              <a:avLst/>
            </a:prstGeom>
            <a:grpFill/>
            <a:ln w="25400" cap="rnd">
              <a:solidFill>
                <a:srgbClr val="5D8089"/>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8089"/>
                </a:solidFill>
                <a:effectLst/>
                <a:uLnTx/>
                <a:uFillTx/>
                <a:latin typeface="Lato"/>
                <a:ea typeface="+mn-ea"/>
                <a:cs typeface="+mn-cs"/>
              </a:endParaRPr>
            </a:p>
          </p:txBody>
        </p:sp>
        <p:sp>
          <p:nvSpPr>
            <p:cNvPr id="14" name="Rectangle 8">
              <a:extLst>
                <a:ext uri="{FF2B5EF4-FFF2-40B4-BE49-F238E27FC236}">
                  <a16:creationId xmlns:a16="http://schemas.microsoft.com/office/drawing/2014/main" id="{97681DBD-02FE-4B41-A0FA-502A4FC5F88A}"/>
                </a:ext>
              </a:extLst>
            </p:cNvPr>
            <p:cNvSpPr>
              <a:spLocks noChangeArrowheads="1"/>
            </p:cNvSpPr>
            <p:nvPr/>
          </p:nvSpPr>
          <p:spPr bwMode="auto">
            <a:xfrm>
              <a:off x="2025650" y="1104900"/>
              <a:ext cx="74613" cy="230187"/>
            </a:xfrm>
            <a:prstGeom prst="rect">
              <a:avLst/>
            </a:prstGeom>
            <a:grpFill/>
            <a:ln w="25400" cap="rnd">
              <a:solidFill>
                <a:srgbClr val="5D8089"/>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8089"/>
                </a:solidFill>
                <a:effectLst/>
                <a:uLnTx/>
                <a:uFillTx/>
                <a:latin typeface="Lato"/>
                <a:ea typeface="+mn-ea"/>
                <a:cs typeface="+mn-cs"/>
              </a:endParaRPr>
            </a:p>
          </p:txBody>
        </p:sp>
        <p:sp>
          <p:nvSpPr>
            <p:cNvPr id="16" name="Rectangle 9">
              <a:extLst>
                <a:ext uri="{FF2B5EF4-FFF2-40B4-BE49-F238E27FC236}">
                  <a16:creationId xmlns:a16="http://schemas.microsoft.com/office/drawing/2014/main" id="{E8FDFA82-6F6C-B24C-AACE-E63C676AB640}"/>
                </a:ext>
              </a:extLst>
            </p:cNvPr>
            <p:cNvSpPr>
              <a:spLocks noChangeArrowheads="1"/>
            </p:cNvSpPr>
            <p:nvPr/>
          </p:nvSpPr>
          <p:spPr bwMode="auto">
            <a:xfrm>
              <a:off x="1903413" y="1168400"/>
              <a:ext cx="73025" cy="166687"/>
            </a:xfrm>
            <a:prstGeom prst="rect">
              <a:avLst/>
            </a:prstGeom>
            <a:grpFill/>
            <a:ln w="25400" cap="rnd">
              <a:solidFill>
                <a:srgbClr val="5D8089"/>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5D8089"/>
                </a:solidFill>
                <a:effectLst/>
                <a:uLnTx/>
                <a:uFillTx/>
                <a:latin typeface="Lato"/>
                <a:ea typeface="+mn-ea"/>
                <a:cs typeface="+mn-cs"/>
              </a:endParaRPr>
            </a:p>
          </p:txBody>
        </p:sp>
      </p:grpSp>
    </p:spTree>
    <p:custDataLst>
      <p:tags r:id="rId1"/>
    </p:custDataLst>
    <p:extLst>
      <p:ext uri="{BB962C8B-B14F-4D97-AF65-F5344CB8AC3E}">
        <p14:creationId xmlns:p14="http://schemas.microsoft.com/office/powerpoint/2010/main" val="3407481219"/>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erson giving a person a piggyback ride&#10;&#10;AI-generated content may be incorrect.">
            <a:extLst>
              <a:ext uri="{FF2B5EF4-FFF2-40B4-BE49-F238E27FC236}">
                <a16:creationId xmlns:a16="http://schemas.microsoft.com/office/drawing/2014/main" id="{365D1AEB-714B-53F4-AB00-8805657088D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9814" r="19814"/>
          <a:stretch>
            <a:fillRect/>
          </a:stretch>
        </p:blipFill>
        <p:spPr>
          <a:xfrm>
            <a:off x="0" y="0"/>
            <a:ext cx="6096000" cy="6858000"/>
          </a:xfrm>
        </p:spPr>
      </p:pic>
      <p:sp>
        <p:nvSpPr>
          <p:cNvPr id="5" name="TextBox 4">
            <a:extLst>
              <a:ext uri="{FF2B5EF4-FFF2-40B4-BE49-F238E27FC236}">
                <a16:creationId xmlns:a16="http://schemas.microsoft.com/office/drawing/2014/main" id="{81BD999E-6CF0-4E0E-A657-279F0ED6B3BD}"/>
              </a:ext>
            </a:extLst>
          </p:cNvPr>
          <p:cNvSpPr txBox="1"/>
          <p:nvPr/>
        </p:nvSpPr>
        <p:spPr>
          <a:xfrm>
            <a:off x="6268067" y="2469192"/>
            <a:ext cx="5553939" cy="4158446"/>
          </a:xfrm>
          <a:prstGeom prst="rect">
            <a:avLst/>
          </a:prstGeom>
          <a:noFill/>
        </p:spPr>
        <p:txBody>
          <a:bodyPr wrap="square" rtlCol="0">
            <a:spAutoFit/>
          </a:bodyPr>
          <a:lstStyle/>
          <a:p>
            <a:pPr marL="342900" marR="0" lvl="0" indent="-34290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a:ln>
                  <a:noFill/>
                </a:ln>
                <a:solidFill>
                  <a:srgbClr val="3D4D55"/>
                </a:solidFill>
                <a:effectLst/>
                <a:uLnTx/>
                <a:uFillTx/>
                <a:latin typeface="Open Sans"/>
                <a:ea typeface="+mn-ea"/>
                <a:cs typeface="+mn-cs"/>
              </a:rPr>
              <a:t>Preventive care, mental health support, financial security and time for rest.</a:t>
            </a:r>
          </a:p>
          <a:p>
            <a:pPr marL="342900" marR="0" lvl="0" indent="-34290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lang="en-US" sz="2400">
              <a:solidFill>
                <a:srgbClr val="3D4D55"/>
              </a:solidFill>
              <a:latin typeface="Open Sans"/>
            </a:endParaRPr>
          </a:p>
          <a:p>
            <a:pPr marL="342900" marR="0" lvl="0" indent="-34290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a:ln>
                  <a:noFill/>
                </a:ln>
                <a:solidFill>
                  <a:srgbClr val="3D4D55"/>
                </a:solidFill>
                <a:effectLst/>
                <a:uLnTx/>
                <a:uFillTx/>
                <a:latin typeface="Open Sans"/>
                <a:ea typeface="+mn-ea"/>
                <a:cs typeface="+mn-cs"/>
              </a:rPr>
              <a:t>A supportive culture that fosters a positive team member experience</a:t>
            </a:r>
          </a:p>
          <a:p>
            <a:pPr marL="342900" marR="0" lvl="0" indent="-34290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endParaRPr kumimoji="0" lang="en-US" sz="2400" i="0" u="none" strike="noStrike" kern="1200" cap="none" spc="0" normalizeH="0" baseline="0" noProof="0">
              <a:ln>
                <a:noFill/>
              </a:ln>
              <a:solidFill>
                <a:srgbClr val="3D4D55"/>
              </a:solidFill>
              <a:effectLst/>
              <a:uLnTx/>
              <a:uFillTx/>
              <a:latin typeface="Open Sans"/>
              <a:ea typeface="+mn-ea"/>
              <a:cs typeface="+mn-cs"/>
            </a:endParaRPr>
          </a:p>
          <a:p>
            <a:pPr marL="342900" marR="0" lvl="0" indent="-342900"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400" i="0" u="none" strike="noStrike" kern="1200" cap="none" spc="0" normalizeH="0" baseline="0" noProof="0">
                <a:ln>
                  <a:noFill/>
                </a:ln>
                <a:solidFill>
                  <a:srgbClr val="3D4D55"/>
                </a:solidFill>
                <a:effectLst/>
                <a:uLnTx/>
                <a:uFillTx/>
                <a:latin typeface="Open Sans"/>
                <a:ea typeface="+mn-ea"/>
                <a:cs typeface="+mn-cs"/>
              </a:rPr>
              <a:t>When you feel your best, you can give your best.</a:t>
            </a: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a:ln>
                <a:noFill/>
              </a:ln>
              <a:solidFill>
                <a:srgbClr val="3D4D55"/>
              </a:solidFill>
              <a:effectLst/>
              <a:uLnTx/>
              <a:uFillTx/>
              <a:latin typeface="Open Sans"/>
              <a:ea typeface="+mn-ea"/>
              <a:cs typeface="+mn-cs"/>
            </a:endParaRPr>
          </a:p>
        </p:txBody>
      </p:sp>
      <p:sp>
        <p:nvSpPr>
          <p:cNvPr id="7" name="Title 10">
            <a:extLst>
              <a:ext uri="{FF2B5EF4-FFF2-40B4-BE49-F238E27FC236}">
                <a16:creationId xmlns:a16="http://schemas.microsoft.com/office/drawing/2014/main" id="{A46DAE7B-B114-123D-87E6-CF702C6BC997}"/>
              </a:ext>
            </a:extLst>
          </p:cNvPr>
          <p:cNvSpPr txBox="1">
            <a:spLocks/>
          </p:cNvSpPr>
          <p:nvPr/>
        </p:nvSpPr>
        <p:spPr>
          <a:xfrm>
            <a:off x="6268067" y="883716"/>
            <a:ext cx="5337207"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Your Total Rewards  </a:t>
            </a:r>
            <a:r>
              <a:rPr kumimoji="0" lang="en-US" sz="2800" i="1"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Designed to meet the needs of you and your family</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IN" sz="360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76642723"/>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68E6CE-A24F-18D9-85ED-F846FE47F53E}"/>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7CD6BEB9-5562-76BE-B1E8-E35D411CD313}"/>
              </a:ext>
            </a:extLst>
          </p:cNvPr>
          <p:cNvSpPr/>
          <p:nvPr/>
        </p:nvSpPr>
        <p:spPr>
          <a:xfrm>
            <a:off x="466669" y="437374"/>
            <a:ext cx="733484" cy="733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7" name="TextBox 6">
            <a:extLst>
              <a:ext uri="{FF2B5EF4-FFF2-40B4-BE49-F238E27FC236}">
                <a16:creationId xmlns:a16="http://schemas.microsoft.com/office/drawing/2014/main" id="{A2487EDE-9D17-1869-6E97-5A26581D64E5}"/>
              </a:ext>
            </a:extLst>
          </p:cNvPr>
          <p:cNvSpPr txBox="1"/>
          <p:nvPr/>
        </p:nvSpPr>
        <p:spPr>
          <a:xfrm>
            <a:off x="5013696" y="1227137"/>
            <a:ext cx="6711633" cy="4198137"/>
          </a:xfrm>
          <a:prstGeom prst="rect">
            <a:avLst/>
          </a:prstGeom>
          <a:noFill/>
        </p:spPr>
        <p:txBody>
          <a:bodyPr wrap="square" rtlCol="0">
            <a:spAutoFit/>
          </a:bodyPr>
          <a:lstStyle/>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rgbClr val="3D4D55"/>
                </a:solidFill>
                <a:effectLst/>
                <a:uLnTx/>
                <a:uFillTx/>
                <a:latin typeface="Open Sans"/>
                <a:ea typeface="+mn-ea"/>
                <a:cs typeface="+mn-cs"/>
              </a:rPr>
              <a:t>Access to our Team Member Assistance Program (EAP) </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rgbClr val="3D4D55"/>
                </a:solidFill>
                <a:effectLst/>
                <a:uLnTx/>
                <a:uFillTx/>
                <a:latin typeface="Open Sans"/>
                <a:ea typeface="+mn-ea"/>
                <a:cs typeface="+mn-cs"/>
              </a:rPr>
              <a:t>Recognition programs that celebrate your impact</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rgbClr val="3D4D55"/>
                </a:solidFill>
                <a:effectLst/>
                <a:uLnTx/>
                <a:uFillTx/>
                <a:latin typeface="Open Sans"/>
                <a:ea typeface="+mn-ea"/>
                <a:cs typeface="+mn-cs"/>
              </a:rPr>
              <a:t>Resources/wellness tools on the Team Member Intranet</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rgbClr val="3D4D55"/>
                </a:solidFill>
                <a:effectLst/>
                <a:uLnTx/>
                <a:uFillTx/>
                <a:latin typeface="Open Sans"/>
                <a:ea typeface="+mn-ea"/>
                <a:cs typeface="+mn-cs"/>
              </a:rPr>
              <a:t>Eligibility to contribute to the Retirement Plan</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rgbClr val="3D4D55"/>
                </a:solidFill>
                <a:effectLst/>
                <a:uLnTx/>
                <a:uFillTx/>
                <a:latin typeface="Open Sans"/>
                <a:ea typeface="+mn-ea"/>
                <a:cs typeface="+mn-cs"/>
              </a:rPr>
              <a:t>Most of the Wellness programs and services</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rgbClr val="3D4D55"/>
                </a:solidFill>
                <a:effectLst/>
                <a:uLnTx/>
                <a:uFillTx/>
                <a:latin typeface="Open Sans"/>
                <a:ea typeface="+mn-ea"/>
                <a:cs typeface="+mn-cs"/>
              </a:rPr>
              <a:t>Team Member discounts through Vizient</a:t>
            </a:r>
          </a:p>
          <a:p>
            <a:pPr marL="342900" marR="0" lvl="0" indent="-342900"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2000" i="0" u="none" strike="noStrike" kern="1200" cap="none" spc="0" normalizeH="0" baseline="0" noProof="0" dirty="0">
                <a:ln>
                  <a:noFill/>
                </a:ln>
                <a:solidFill>
                  <a:srgbClr val="3D4D55"/>
                </a:solidFill>
                <a:effectLst/>
                <a:uLnTx/>
                <a:uFillTx/>
                <a:latin typeface="Open Sans"/>
                <a:ea typeface="+mn-ea"/>
                <a:cs typeface="+mn-cs"/>
              </a:rPr>
              <a:t>Tuition.io</a:t>
            </a:r>
            <a:r>
              <a:rPr lang="en-US" sz="2000" dirty="0">
                <a:solidFill>
                  <a:srgbClr val="3D4D55"/>
                </a:solidFill>
                <a:latin typeface="Open Sans"/>
              </a:rPr>
              <a:t> -</a:t>
            </a:r>
            <a:r>
              <a:rPr kumimoji="0" lang="en-US" sz="2000" i="0" u="none" strike="noStrike" kern="1200" cap="none" spc="0" normalizeH="0" baseline="0" noProof="0" dirty="0">
                <a:ln>
                  <a:noFill/>
                </a:ln>
                <a:solidFill>
                  <a:srgbClr val="3D4D55"/>
                </a:solidFill>
                <a:effectLst/>
                <a:uLnTx/>
                <a:uFillTx/>
                <a:latin typeface="Open Sans"/>
                <a:ea typeface="+mn-ea"/>
                <a:cs typeface="+mn-cs"/>
              </a:rPr>
              <a:t> </a:t>
            </a:r>
            <a:r>
              <a:rPr lang="en-US" sz="2000" dirty="0">
                <a:solidFill>
                  <a:srgbClr val="3D4D55"/>
                </a:solidFill>
                <a:latin typeface="Open Sans"/>
              </a:rPr>
              <a:t>P</a:t>
            </a:r>
            <a:r>
              <a:rPr kumimoji="0" lang="en-US" sz="2000" i="0" u="none" strike="noStrike" kern="1200" cap="none" spc="0" normalizeH="0" baseline="0" noProof="0" dirty="0" err="1">
                <a:ln>
                  <a:noFill/>
                </a:ln>
                <a:solidFill>
                  <a:srgbClr val="3D4D55"/>
                </a:solidFill>
                <a:effectLst/>
                <a:uLnTx/>
                <a:uFillTx/>
                <a:latin typeface="Open Sans"/>
                <a:ea typeface="+mn-ea"/>
                <a:cs typeface="+mn-cs"/>
              </a:rPr>
              <a:t>ublic</a:t>
            </a:r>
            <a:r>
              <a:rPr kumimoji="0" lang="en-US" sz="2000" i="0" u="none" strike="noStrike" kern="1200" cap="none" spc="0" normalizeH="0" baseline="0" noProof="0" dirty="0">
                <a:ln>
                  <a:noFill/>
                </a:ln>
                <a:solidFill>
                  <a:srgbClr val="3D4D55"/>
                </a:solidFill>
                <a:effectLst/>
                <a:uLnTx/>
                <a:uFillTx/>
                <a:latin typeface="Open Sans"/>
                <a:ea typeface="+mn-ea"/>
                <a:cs typeface="+mn-cs"/>
              </a:rPr>
              <a:t> Service </a:t>
            </a:r>
            <a:r>
              <a:rPr lang="en-US" sz="2000" dirty="0">
                <a:solidFill>
                  <a:srgbClr val="3D4D55"/>
                </a:solidFill>
                <a:latin typeface="Open Sans"/>
              </a:rPr>
              <a:t>L</a:t>
            </a:r>
            <a:r>
              <a:rPr kumimoji="0" lang="en-US" sz="2000" i="0" u="none" strike="noStrike" kern="1200" cap="none" spc="0" normalizeH="0" baseline="0" noProof="0" dirty="0" err="1">
                <a:ln>
                  <a:noFill/>
                </a:ln>
                <a:solidFill>
                  <a:srgbClr val="3D4D55"/>
                </a:solidFill>
                <a:effectLst/>
                <a:uLnTx/>
                <a:uFillTx/>
                <a:latin typeface="Open Sans"/>
                <a:ea typeface="+mn-ea"/>
                <a:cs typeface="+mn-cs"/>
              </a:rPr>
              <a:t>oan</a:t>
            </a:r>
            <a:r>
              <a:rPr kumimoji="0" lang="en-US" sz="2000" i="0" u="none" strike="noStrike" kern="1200" cap="none" spc="0" normalizeH="0" baseline="0" noProof="0" dirty="0">
                <a:ln>
                  <a:noFill/>
                </a:ln>
                <a:solidFill>
                  <a:srgbClr val="3D4D55"/>
                </a:solidFill>
                <a:effectLst/>
                <a:uLnTx/>
                <a:uFillTx/>
                <a:latin typeface="Open Sans"/>
                <a:ea typeface="+mn-ea"/>
                <a:cs typeface="+mn-cs"/>
              </a:rPr>
              <a:t> Forgiveness (PSLF)</a:t>
            </a:r>
          </a:p>
        </p:txBody>
      </p:sp>
      <p:sp>
        <p:nvSpPr>
          <p:cNvPr id="2" name="Title 10">
            <a:extLst>
              <a:ext uri="{FF2B5EF4-FFF2-40B4-BE49-F238E27FC236}">
                <a16:creationId xmlns:a16="http://schemas.microsoft.com/office/drawing/2014/main" id="{C327A8FE-3265-A0CA-D95F-BEA2257E5EB5}"/>
              </a:ext>
            </a:extLst>
          </p:cNvPr>
          <p:cNvSpPr txBox="1">
            <a:spLocks/>
          </p:cNvSpPr>
          <p:nvPr/>
        </p:nvSpPr>
        <p:spPr>
          <a:xfrm>
            <a:off x="1200153" y="466229"/>
            <a:ext cx="11132796"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Your Role Matters: Welcome, PRN Team Members</a:t>
            </a:r>
            <a:endParaRPr kumimoji="0" lang="en-IN" sz="36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3" name="Group 2">
            <a:extLst>
              <a:ext uri="{FF2B5EF4-FFF2-40B4-BE49-F238E27FC236}">
                <a16:creationId xmlns:a16="http://schemas.microsoft.com/office/drawing/2014/main" id="{827B2868-E2CB-6868-00B3-B3A9929EBA06}"/>
              </a:ext>
            </a:extLst>
          </p:cNvPr>
          <p:cNvGrpSpPr/>
          <p:nvPr/>
        </p:nvGrpSpPr>
        <p:grpSpPr>
          <a:xfrm>
            <a:off x="260063" y="239134"/>
            <a:ext cx="1008242" cy="911214"/>
            <a:chOff x="260063" y="239134"/>
            <a:chExt cx="1008242" cy="911214"/>
          </a:xfrm>
        </p:grpSpPr>
        <p:sp>
          <p:nvSpPr>
            <p:cNvPr id="23" name="Oval 22">
              <a:extLst>
                <a:ext uri="{FF2B5EF4-FFF2-40B4-BE49-F238E27FC236}">
                  <a16:creationId xmlns:a16="http://schemas.microsoft.com/office/drawing/2014/main" id="{E56ABB1F-257A-FAE1-44DD-4FCEAE83078F}"/>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24" name="Group 23">
              <a:extLst>
                <a:ext uri="{FF2B5EF4-FFF2-40B4-BE49-F238E27FC236}">
                  <a16:creationId xmlns:a16="http://schemas.microsoft.com/office/drawing/2014/main" id="{CED55727-6883-2D42-57E8-3F67A2848627}"/>
                </a:ext>
              </a:extLst>
            </p:cNvPr>
            <p:cNvGrpSpPr/>
            <p:nvPr/>
          </p:nvGrpSpPr>
          <p:grpSpPr>
            <a:xfrm>
              <a:off x="471097" y="401653"/>
              <a:ext cx="586178" cy="586176"/>
              <a:chOff x="1903413" y="1016000"/>
              <a:chExt cx="319088" cy="319087"/>
            </a:xfrm>
            <a:noFill/>
          </p:grpSpPr>
          <p:sp>
            <p:nvSpPr>
              <p:cNvPr id="25" name="Rectangle 6">
                <a:extLst>
                  <a:ext uri="{FF2B5EF4-FFF2-40B4-BE49-F238E27FC236}">
                    <a16:creationId xmlns:a16="http://schemas.microsoft.com/office/drawing/2014/main" id="{042C1C28-2405-DB85-BD5B-347C1BEE9BDA}"/>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26" name="Rectangle 7">
                <a:extLst>
                  <a:ext uri="{FF2B5EF4-FFF2-40B4-BE49-F238E27FC236}">
                    <a16:creationId xmlns:a16="http://schemas.microsoft.com/office/drawing/2014/main" id="{2322D935-EAB0-4F1F-F890-92F73C3C5652}"/>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27" name="Rectangle 8">
                <a:extLst>
                  <a:ext uri="{FF2B5EF4-FFF2-40B4-BE49-F238E27FC236}">
                    <a16:creationId xmlns:a16="http://schemas.microsoft.com/office/drawing/2014/main" id="{F3A03919-539E-43F3-B44A-2CDA0C81E501}"/>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28" name="Rectangle 9">
                <a:extLst>
                  <a:ext uri="{FF2B5EF4-FFF2-40B4-BE49-F238E27FC236}">
                    <a16:creationId xmlns:a16="http://schemas.microsoft.com/office/drawing/2014/main" id="{F3A9AC87-607A-0038-73C3-0BAC63C6D81D}"/>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sp>
        <p:nvSpPr>
          <p:cNvPr id="29" name="TextBox 28">
            <a:extLst>
              <a:ext uri="{FF2B5EF4-FFF2-40B4-BE49-F238E27FC236}">
                <a16:creationId xmlns:a16="http://schemas.microsoft.com/office/drawing/2014/main" id="{CBF62C2D-C725-65F0-B3A7-A17AAFDDAD45}"/>
              </a:ext>
            </a:extLst>
          </p:cNvPr>
          <p:cNvSpPr txBox="1"/>
          <p:nvPr/>
        </p:nvSpPr>
        <p:spPr>
          <a:xfrm>
            <a:off x="466667" y="4705740"/>
            <a:ext cx="4401713" cy="1750607"/>
          </a:xfrm>
          <a:prstGeom prst="rect">
            <a:avLst/>
          </a:prstGeom>
          <a:noFill/>
        </p:spPr>
        <p:txBody>
          <a:bodyPr wrap="square" rtlCol="0">
            <a:spAutoFit/>
          </a:bodyPr>
          <a:lstStyle/>
          <a:p>
            <a:pPr marR="0" lvl="0" algn="ctr" defTabSz="914400" rtl="0" eaLnBrk="1" fontAlgn="auto" latinLnBrk="0" hangingPunct="1">
              <a:lnSpc>
                <a:spcPct val="114000"/>
              </a:lnSpc>
              <a:spcBef>
                <a:spcPts val="0"/>
              </a:spcBef>
              <a:spcAft>
                <a:spcPts val="0"/>
              </a:spcAft>
              <a:buClrTx/>
              <a:buSzTx/>
              <a:tabLst/>
              <a:defRPr/>
            </a:pPr>
            <a:r>
              <a:rPr kumimoji="0" lang="en-US" sz="2400" i="0" u="none" strike="noStrike" kern="1200" cap="none" spc="0" normalizeH="0" baseline="0" noProof="0" dirty="0">
                <a:ln>
                  <a:noFill/>
                </a:ln>
                <a:solidFill>
                  <a:srgbClr val="3D4D55"/>
                </a:solidFill>
                <a:effectLst/>
                <a:uLnTx/>
                <a:uFillTx/>
                <a:latin typeface="Open Sans"/>
                <a:ea typeface="+mn-ea"/>
                <a:cs typeface="+mn-cs"/>
              </a:rPr>
              <a:t>A </a:t>
            </a:r>
            <a:r>
              <a:rPr kumimoji="0" lang="en-US" sz="2400" b="1" i="0" u="none" strike="noStrike" kern="1200" cap="none" spc="0" normalizeH="0" baseline="0" noProof="0" dirty="0">
                <a:ln>
                  <a:noFill/>
                </a:ln>
                <a:solidFill>
                  <a:srgbClr val="4EAECE"/>
                </a:solidFill>
                <a:effectLst/>
                <a:uLnTx/>
                <a:uFillTx/>
                <a:latin typeface="Open Sans"/>
                <a:ea typeface="+mn-ea"/>
                <a:cs typeface="+mn-cs"/>
              </a:rPr>
              <a:t>culture</a:t>
            </a:r>
            <a:r>
              <a:rPr kumimoji="0" lang="en-US" sz="2400" i="0" u="none" strike="noStrike" kern="1200" cap="none" spc="0" normalizeH="0" baseline="0" noProof="0" dirty="0">
                <a:ln>
                  <a:noFill/>
                </a:ln>
                <a:solidFill>
                  <a:srgbClr val="3D4D55"/>
                </a:solidFill>
                <a:effectLst/>
                <a:uLnTx/>
                <a:uFillTx/>
                <a:latin typeface="Open Sans"/>
                <a:ea typeface="+mn-ea"/>
                <a:cs typeface="+mn-cs"/>
              </a:rPr>
              <a:t> is built on respect, kindness, belonging, and dignity—for every role and every schedule</a:t>
            </a:r>
          </a:p>
        </p:txBody>
      </p:sp>
      <p:pic>
        <p:nvPicPr>
          <p:cNvPr id="30" name="Picture 29" descr="A tree with fingerprints and text&#10;&#10;AI-generated content may be incorrect.">
            <a:extLst>
              <a:ext uri="{FF2B5EF4-FFF2-40B4-BE49-F238E27FC236}">
                <a16:creationId xmlns:a16="http://schemas.microsoft.com/office/drawing/2014/main" id="{1003A08D-2AF3-F6ED-E973-77C43DE8E25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43640" y="1313341"/>
            <a:ext cx="2847769" cy="3047143"/>
          </a:xfrm>
          <a:prstGeom prst="rect">
            <a:avLst/>
          </a:prstGeom>
        </p:spPr>
      </p:pic>
      <p:cxnSp>
        <p:nvCxnSpPr>
          <p:cNvPr id="32" name="Straight Connector 31">
            <a:extLst>
              <a:ext uri="{FF2B5EF4-FFF2-40B4-BE49-F238E27FC236}">
                <a16:creationId xmlns:a16="http://schemas.microsoft.com/office/drawing/2014/main" id="{8FD958DC-38E8-9529-6C40-A596C4E4A8AF}"/>
              </a:ext>
            </a:extLst>
          </p:cNvPr>
          <p:cNvCxnSpPr/>
          <p:nvPr/>
        </p:nvCxnSpPr>
        <p:spPr>
          <a:xfrm>
            <a:off x="4840940" y="1313341"/>
            <a:ext cx="0" cy="5302612"/>
          </a:xfrm>
          <a:prstGeom prst="line">
            <a:avLst/>
          </a:prstGeom>
          <a:ln w="47625"/>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1307959B-31FA-DE1D-38EC-85417ED5D775}"/>
              </a:ext>
            </a:extLst>
          </p:cNvPr>
          <p:cNvSpPr txBox="1"/>
          <p:nvPr/>
        </p:nvSpPr>
        <p:spPr>
          <a:xfrm>
            <a:off x="5151347" y="5950114"/>
            <a:ext cx="6450718" cy="662710"/>
          </a:xfrm>
          <a:prstGeom prst="rect">
            <a:avLst/>
          </a:prstGeom>
        </p:spPr>
        <p:txBody>
          <a:bodyPr vert="horz" lIns="91440" tIns="45720" rIns="91440" bIns="45720" rtlCol="0">
            <a:noAutofit/>
          </a:bodyPr>
          <a:lstStyle/>
          <a:p>
            <a:pPr marR="0" lvl="0" algn="l" defTabSz="914400" rtl="0" eaLnBrk="1" fontAlgn="auto" latinLnBrk="0" hangingPunct="1">
              <a:lnSpc>
                <a:spcPct val="124000"/>
              </a:lnSpc>
              <a:spcBef>
                <a:spcPts val="0"/>
              </a:spcBef>
              <a:buClr>
                <a:srgbClr val="78AA65"/>
              </a:buClr>
              <a:buSzPct val="150000"/>
              <a:tabLst/>
              <a:defRPr/>
            </a:pPr>
            <a:r>
              <a:rPr kumimoji="0" lang="en-US" i="1" u="none" strike="noStrike" kern="1200" cap="none" spc="0" normalizeH="0" baseline="0" dirty="0">
                <a:ln>
                  <a:noFill/>
                </a:ln>
                <a:solidFill>
                  <a:srgbClr val="4EAECE"/>
                </a:solidFill>
                <a:effectLst/>
                <a:uLnTx/>
                <a:uFillTx/>
                <a:latin typeface="Open Sans" panose="020B0606030504020204" pitchFamily="34" charset="0"/>
                <a:ea typeface="Open Sans" panose="020B0606030504020204" pitchFamily="34" charset="0"/>
                <a:cs typeface="Open Sans" panose="020B0606030504020204" pitchFamily="34" charset="0"/>
              </a:rPr>
              <a:t>Visit the Taking Care of Us Benefits web page for details at https://investinginus.augustahealth.com/taking-care-of-us/ </a:t>
            </a:r>
            <a:endParaRPr lang="en-US" i="1" dirty="0">
              <a:solidFill>
                <a:srgbClr val="4EAECE"/>
              </a:solidFill>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24000"/>
              </a:lnSpc>
              <a:spcBef>
                <a:spcPts val="0"/>
              </a:spcBef>
              <a:buClr>
                <a:srgbClr val="78AA65"/>
              </a:buClr>
              <a:buSzPct val="150000"/>
              <a:buFontTx/>
              <a:buNone/>
              <a:tabLst/>
              <a:defRPr/>
            </a:pPr>
            <a:endParaRPr kumimoji="0" lang="en-US" sz="2800" i="0" u="none" strike="noStrike" kern="1200" cap="none" spc="0" normalizeH="0" baseline="0" noProof="0" dirty="0">
              <a:ln>
                <a:noFill/>
              </a:ln>
              <a:solidFill>
                <a:srgbClr val="4EAEC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Tree>
    <p:custDataLst>
      <p:tags r:id="rId1"/>
    </p:custDataLst>
    <p:extLst>
      <p:ext uri="{BB962C8B-B14F-4D97-AF65-F5344CB8AC3E}">
        <p14:creationId xmlns:p14="http://schemas.microsoft.com/office/powerpoint/2010/main" val="18626676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Can I Require Employees to Use an EAP ...">
            <a:extLst>
              <a:ext uri="{FF2B5EF4-FFF2-40B4-BE49-F238E27FC236}">
                <a16:creationId xmlns:a16="http://schemas.microsoft.com/office/drawing/2014/main" id="{C260B456-F011-3201-F146-AF0F489340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483" y="1435281"/>
            <a:ext cx="5400698" cy="3593919"/>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04C68152-CF44-1540-AC34-B41DB591F27E}"/>
              </a:ext>
            </a:extLst>
          </p:cNvPr>
          <p:cNvSpPr/>
          <p:nvPr/>
        </p:nvSpPr>
        <p:spPr>
          <a:xfrm>
            <a:off x="0" y="0"/>
            <a:ext cx="6096000" cy="6858000"/>
          </a:xfrm>
          <a:prstGeom prst="rect">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4" name="Oval 3">
            <a:extLst>
              <a:ext uri="{FF2B5EF4-FFF2-40B4-BE49-F238E27FC236}">
                <a16:creationId xmlns:a16="http://schemas.microsoft.com/office/drawing/2014/main" id="{8B312FA9-4A33-7346-9144-F4175F021CE4}"/>
              </a:ext>
            </a:extLst>
          </p:cNvPr>
          <p:cNvSpPr/>
          <p:nvPr/>
        </p:nvSpPr>
        <p:spPr>
          <a:xfrm>
            <a:off x="466669" y="589774"/>
            <a:ext cx="733484" cy="7334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2" name="Title 10">
            <a:extLst>
              <a:ext uri="{FF2B5EF4-FFF2-40B4-BE49-F238E27FC236}">
                <a16:creationId xmlns:a16="http://schemas.microsoft.com/office/drawing/2014/main" id="{23E4D0DF-235B-D035-FDAF-926A292A2819}"/>
              </a:ext>
            </a:extLst>
          </p:cNvPr>
          <p:cNvSpPr txBox="1">
            <a:spLocks/>
          </p:cNvSpPr>
          <p:nvPr/>
        </p:nvSpPr>
        <p:spPr>
          <a:xfrm>
            <a:off x="1067750" y="416235"/>
            <a:ext cx="9092094"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EAP to Support Your Emotional Health</a:t>
            </a:r>
          </a:p>
        </p:txBody>
      </p:sp>
      <p:grpSp>
        <p:nvGrpSpPr>
          <p:cNvPr id="3" name="Group 2">
            <a:extLst>
              <a:ext uri="{FF2B5EF4-FFF2-40B4-BE49-F238E27FC236}">
                <a16:creationId xmlns:a16="http://schemas.microsoft.com/office/drawing/2014/main" id="{1D5F3954-BE11-58CC-D607-2F1097C0DA76}"/>
              </a:ext>
            </a:extLst>
          </p:cNvPr>
          <p:cNvGrpSpPr/>
          <p:nvPr/>
        </p:nvGrpSpPr>
        <p:grpSpPr>
          <a:xfrm>
            <a:off x="139701" y="307261"/>
            <a:ext cx="1008242" cy="911214"/>
            <a:chOff x="260063" y="239134"/>
            <a:chExt cx="1008242" cy="911214"/>
          </a:xfrm>
        </p:grpSpPr>
        <p:sp>
          <p:nvSpPr>
            <p:cNvPr id="8" name="Oval 7">
              <a:extLst>
                <a:ext uri="{FF2B5EF4-FFF2-40B4-BE49-F238E27FC236}">
                  <a16:creationId xmlns:a16="http://schemas.microsoft.com/office/drawing/2014/main" id="{810BAD41-695B-02EB-4FCD-67DE4340E562}"/>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9" name="Group 8">
              <a:extLst>
                <a:ext uri="{FF2B5EF4-FFF2-40B4-BE49-F238E27FC236}">
                  <a16:creationId xmlns:a16="http://schemas.microsoft.com/office/drawing/2014/main" id="{5D3963FB-B4E6-D310-0962-705C34050A13}"/>
                </a:ext>
              </a:extLst>
            </p:cNvPr>
            <p:cNvGrpSpPr/>
            <p:nvPr/>
          </p:nvGrpSpPr>
          <p:grpSpPr>
            <a:xfrm>
              <a:off x="471097" y="401653"/>
              <a:ext cx="586178" cy="586176"/>
              <a:chOff x="1903413" y="1016000"/>
              <a:chExt cx="319088" cy="319087"/>
            </a:xfrm>
            <a:noFill/>
          </p:grpSpPr>
          <p:sp>
            <p:nvSpPr>
              <p:cNvPr id="10" name="Rectangle 6">
                <a:extLst>
                  <a:ext uri="{FF2B5EF4-FFF2-40B4-BE49-F238E27FC236}">
                    <a16:creationId xmlns:a16="http://schemas.microsoft.com/office/drawing/2014/main" id="{F81954C6-119A-33B9-F69B-C1415413969B}"/>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1" name="Rectangle 7">
                <a:extLst>
                  <a:ext uri="{FF2B5EF4-FFF2-40B4-BE49-F238E27FC236}">
                    <a16:creationId xmlns:a16="http://schemas.microsoft.com/office/drawing/2014/main" id="{FE0411F8-800C-595B-DB37-83968E895B87}"/>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2" name="Rectangle 8">
                <a:extLst>
                  <a:ext uri="{FF2B5EF4-FFF2-40B4-BE49-F238E27FC236}">
                    <a16:creationId xmlns:a16="http://schemas.microsoft.com/office/drawing/2014/main" id="{27401089-EEF1-A83D-32C1-7714F491CA8E}"/>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3" name="Rectangle 9">
                <a:extLst>
                  <a:ext uri="{FF2B5EF4-FFF2-40B4-BE49-F238E27FC236}">
                    <a16:creationId xmlns:a16="http://schemas.microsoft.com/office/drawing/2014/main" id="{7833BB95-E230-1945-87C5-9658FF733F59}"/>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sp>
        <p:nvSpPr>
          <p:cNvPr id="14" name="Title 10">
            <a:extLst>
              <a:ext uri="{FF2B5EF4-FFF2-40B4-BE49-F238E27FC236}">
                <a16:creationId xmlns:a16="http://schemas.microsoft.com/office/drawing/2014/main" id="{C6D2A916-8E89-D178-1C42-1E157E05737F}"/>
              </a:ext>
            </a:extLst>
          </p:cNvPr>
          <p:cNvSpPr txBox="1">
            <a:spLocks/>
          </p:cNvSpPr>
          <p:nvPr/>
        </p:nvSpPr>
        <p:spPr>
          <a:xfrm>
            <a:off x="1043984" y="1054829"/>
            <a:ext cx="10191523"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4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Confidential </a:t>
            </a:r>
            <a:r>
              <a:rPr lang="en-US" sz="2400" dirty="0">
                <a:solidFill>
                  <a:srgbClr val="3D4D55"/>
                </a:solidFill>
              </a:rPr>
              <a:t>No-Cost </a:t>
            </a:r>
            <a:r>
              <a:rPr kumimoji="0" lang="en-US" sz="24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Support When You Need It</a:t>
            </a:r>
          </a:p>
        </p:txBody>
      </p:sp>
      <p:graphicFrame>
        <p:nvGraphicFramePr>
          <p:cNvPr id="18" name="Table 17">
            <a:extLst>
              <a:ext uri="{FF2B5EF4-FFF2-40B4-BE49-F238E27FC236}">
                <a16:creationId xmlns:a16="http://schemas.microsoft.com/office/drawing/2014/main" id="{659F46B4-CEF4-C8BE-09ED-0ABE21617BAD}"/>
              </a:ext>
            </a:extLst>
          </p:cNvPr>
          <p:cNvGraphicFramePr>
            <a:graphicFrameLocks noGrp="1"/>
          </p:cNvGraphicFramePr>
          <p:nvPr/>
        </p:nvGraphicFramePr>
        <p:xfrm>
          <a:off x="1147944" y="2106804"/>
          <a:ext cx="6122014" cy="1807528"/>
        </p:xfrm>
        <a:graphic>
          <a:graphicData uri="http://schemas.openxmlformats.org/drawingml/2006/table">
            <a:tbl>
              <a:tblPr firstRow="1" bandRow="1">
                <a:tableStyleId>{5C22544A-7EE6-4342-B048-85BDC9FD1C3A}</a:tableStyleId>
              </a:tblPr>
              <a:tblGrid>
                <a:gridCol w="6122014">
                  <a:extLst>
                    <a:ext uri="{9D8B030D-6E8A-4147-A177-3AD203B41FA5}">
                      <a16:colId xmlns:a16="http://schemas.microsoft.com/office/drawing/2014/main" val="20000"/>
                    </a:ext>
                  </a:extLst>
                </a:gridCol>
              </a:tblGrid>
              <a:tr h="1469926">
                <a:tc>
                  <a:txBody>
                    <a:bodyPr/>
                    <a:lstStyle/>
                    <a:p>
                      <a:pPr marL="342900" marR="0" lvl="0" indent="-34290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8  no-cost free counseling sessions</a:t>
                      </a: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for you and eligible family members </a:t>
                      </a:r>
                    </a:p>
                    <a:p>
                      <a:pPr marL="342900" marR="0" lvl="0" indent="-34290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Face to face, phone or virtual care options</a:t>
                      </a:r>
                      <a:endParaRPr kumimoji="0" lang="en-US"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Life resources</a:t>
                      </a: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Childcare, eldercare, and caregiving support</a:t>
                      </a:r>
                      <a:endParaRPr kumimoji="0" lang="en-US"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txBody>
                  <a:tcPr marL="88751" marR="88751">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graphicFrame>
        <p:nvGraphicFramePr>
          <p:cNvPr id="15" name="Table 14">
            <a:extLst>
              <a:ext uri="{FF2B5EF4-FFF2-40B4-BE49-F238E27FC236}">
                <a16:creationId xmlns:a16="http://schemas.microsoft.com/office/drawing/2014/main" id="{4892E223-E9E8-51BD-111B-E6611A60394E}"/>
              </a:ext>
            </a:extLst>
          </p:cNvPr>
          <p:cNvGraphicFramePr>
            <a:graphicFrameLocks noGrp="1"/>
          </p:cNvGraphicFramePr>
          <p:nvPr/>
        </p:nvGraphicFramePr>
        <p:xfrm>
          <a:off x="1147943" y="3863987"/>
          <a:ext cx="10175587" cy="2058538"/>
        </p:xfrm>
        <a:graphic>
          <a:graphicData uri="http://schemas.openxmlformats.org/drawingml/2006/table">
            <a:tbl>
              <a:tblPr firstRow="1" bandRow="1">
                <a:tableStyleId>{5C22544A-7EE6-4342-B048-85BDC9FD1C3A}</a:tableStyleId>
              </a:tblPr>
              <a:tblGrid>
                <a:gridCol w="10175587">
                  <a:extLst>
                    <a:ext uri="{9D8B030D-6E8A-4147-A177-3AD203B41FA5}">
                      <a16:colId xmlns:a16="http://schemas.microsoft.com/office/drawing/2014/main" val="20000"/>
                    </a:ext>
                  </a:extLst>
                </a:gridCol>
              </a:tblGrid>
              <a:tr h="2058538">
                <a:tc>
                  <a:txBody>
                    <a:bodyPr/>
                    <a:lstStyle/>
                    <a:p>
                      <a:pPr marL="342900" marR="0" lvl="0" indent="-34290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Legal consultations &amp; mediation</a:t>
                      </a:r>
                      <a:endParaRPr kumimoji="0" lang="en-US"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Financial coaching</a:t>
                      </a:r>
                      <a:endPar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Homeownership and housing support</a:t>
                      </a:r>
                      <a:endParaRPr kumimoji="0" lang="en-US" sz="14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Personal coaching</a:t>
                      </a: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Goal setting, healthy habits, and development</a:t>
                      </a:r>
                    </a:p>
                    <a:p>
                      <a:pPr marL="342900" marR="0" lvl="0" indent="-34290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kumimoji="0" lang="en-US" sz="2000" b="1"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Pet parent resources</a:t>
                      </a:r>
                      <a:r>
                        <a:rPr kumimoji="0" lang="en-US" sz="2000"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 Insurance, discounts, new pet guidance, and grief support</a:t>
                      </a:r>
                    </a:p>
                  </a:txBody>
                  <a:tcPr marL="88751" marR="88751">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pic>
        <p:nvPicPr>
          <p:cNvPr id="16" name="Picture 15">
            <a:extLst>
              <a:ext uri="{FF2B5EF4-FFF2-40B4-BE49-F238E27FC236}">
                <a16:creationId xmlns:a16="http://schemas.microsoft.com/office/drawing/2014/main" id="{794E3CC8-7E14-9596-7D35-2A38DC49F93E}"/>
              </a:ext>
            </a:extLst>
          </p:cNvPr>
          <p:cNvPicPr>
            <a:picLocks noChangeAspect="1"/>
          </p:cNvPicPr>
          <p:nvPr/>
        </p:nvPicPr>
        <p:blipFill>
          <a:blip r:embed="rId5"/>
          <a:stretch>
            <a:fillRect/>
          </a:stretch>
        </p:blipFill>
        <p:spPr>
          <a:xfrm>
            <a:off x="9039479" y="935475"/>
            <a:ext cx="2502404" cy="597157"/>
          </a:xfrm>
          <a:prstGeom prst="rect">
            <a:avLst/>
          </a:prstGeom>
        </p:spPr>
      </p:pic>
    </p:spTree>
    <p:custDataLst>
      <p:tags r:id="rId1"/>
    </p:custDataLst>
    <p:extLst>
      <p:ext uri="{BB962C8B-B14F-4D97-AF65-F5344CB8AC3E}">
        <p14:creationId xmlns:p14="http://schemas.microsoft.com/office/powerpoint/2010/main" val="2016083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family sitting on the grass&#10;&#10;AI-generated content may be incorrect.">
            <a:extLst>
              <a:ext uri="{FF2B5EF4-FFF2-40B4-BE49-F238E27FC236}">
                <a16:creationId xmlns:a16="http://schemas.microsoft.com/office/drawing/2014/main" id="{CA0C067C-E0BB-DC38-A9E5-5CD0F11775F0}"/>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8552" r="18552"/>
          <a:stretch>
            <a:fillRect/>
          </a:stretch>
        </p:blipFill>
        <p:spPr>
          <a:xfrm>
            <a:off x="0" y="0"/>
            <a:ext cx="6096000" cy="6858000"/>
          </a:xfrm>
        </p:spPr>
      </p:pic>
      <p:sp>
        <p:nvSpPr>
          <p:cNvPr id="7" name="TextBox 6">
            <a:extLst>
              <a:ext uri="{FF2B5EF4-FFF2-40B4-BE49-F238E27FC236}">
                <a16:creationId xmlns:a16="http://schemas.microsoft.com/office/drawing/2014/main" id="{A41EF50A-871D-9B42-C627-0E5DCABB0777}"/>
              </a:ext>
            </a:extLst>
          </p:cNvPr>
          <p:cNvSpPr txBox="1"/>
          <p:nvPr/>
        </p:nvSpPr>
        <p:spPr>
          <a:xfrm>
            <a:off x="7141081" y="3315569"/>
            <a:ext cx="4214529" cy="261610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D4D55"/>
                </a:solidFill>
                <a:effectLst/>
                <a:uLnTx/>
                <a:uFillTx/>
                <a:latin typeface="Open Sans"/>
                <a:ea typeface="+mn-ea"/>
                <a:cs typeface="+mn-cs"/>
              </a:rPr>
              <a:t>my.canopywell.com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3D4D55"/>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Open Sans"/>
                <a:ea typeface="+mn-ea"/>
                <a:cs typeface="+mn-cs"/>
              </a:rPr>
              <a:t>Enter </a:t>
            </a:r>
            <a:r>
              <a:rPr kumimoji="0" lang="en-US" sz="1800" b="1" i="0" u="none" strike="noStrike" kern="1200" cap="none" spc="0" normalizeH="0" baseline="0" noProof="0" dirty="0">
                <a:ln>
                  <a:noFill/>
                </a:ln>
                <a:solidFill>
                  <a:srgbClr val="3D4D55"/>
                </a:solidFill>
                <a:effectLst/>
                <a:uLnTx/>
                <a:uFillTx/>
                <a:latin typeface="Open Sans"/>
                <a:ea typeface="+mn-ea"/>
                <a:cs typeface="+mn-cs"/>
              </a:rPr>
              <a:t>Augusta Health </a:t>
            </a:r>
            <a:r>
              <a:rPr kumimoji="0" lang="en-US" sz="1800" b="0" i="0" u="none" strike="noStrike" kern="1200" cap="none" spc="0" normalizeH="0" baseline="0" noProof="0" dirty="0">
                <a:ln>
                  <a:noFill/>
                </a:ln>
                <a:solidFill>
                  <a:srgbClr val="3D4D55"/>
                </a:solidFill>
                <a:effectLst/>
                <a:uLnTx/>
                <a:uFillTx/>
                <a:latin typeface="Open Sans"/>
                <a:ea typeface="+mn-ea"/>
                <a:cs typeface="+mn-cs"/>
              </a:rPr>
              <a:t>for company name when registering for the first time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D4D55"/>
              </a:solidFill>
              <a:effectLst/>
              <a:uLnTx/>
              <a:uFillTx/>
              <a:latin typeface="Open Sans"/>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Open Sans"/>
                <a:ea typeface="+mn-ea"/>
                <a:cs typeface="+mn-cs"/>
              </a:rPr>
              <a:t>Call: 1-800-433-2320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Open Sans"/>
                <a:ea typeface="+mn-ea"/>
                <a:cs typeface="+mn-cs"/>
              </a:rPr>
              <a:t>Text: 503-850-7721</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Open Sans"/>
                <a:ea typeface="+mn-ea"/>
                <a:cs typeface="+mn-cs"/>
              </a:rPr>
              <a:t>Email: info@canopywell.com </a:t>
            </a:r>
          </a:p>
        </p:txBody>
      </p:sp>
      <p:pic>
        <p:nvPicPr>
          <p:cNvPr id="3" name="Picture 2">
            <a:extLst>
              <a:ext uri="{FF2B5EF4-FFF2-40B4-BE49-F238E27FC236}">
                <a16:creationId xmlns:a16="http://schemas.microsoft.com/office/drawing/2014/main" id="{64197B05-B2B8-1A21-8E12-1EDF3550E6CC}"/>
              </a:ext>
            </a:extLst>
          </p:cNvPr>
          <p:cNvPicPr>
            <a:picLocks noChangeAspect="1"/>
          </p:cNvPicPr>
          <p:nvPr/>
        </p:nvPicPr>
        <p:blipFill>
          <a:blip r:embed="rId4"/>
          <a:stretch>
            <a:fillRect/>
          </a:stretch>
        </p:blipFill>
        <p:spPr>
          <a:xfrm>
            <a:off x="7771263" y="2150270"/>
            <a:ext cx="2954163" cy="704961"/>
          </a:xfrm>
          <a:prstGeom prst="rect">
            <a:avLst/>
          </a:prstGeom>
        </p:spPr>
      </p:pic>
    </p:spTree>
    <p:extLst>
      <p:ext uri="{BB962C8B-B14F-4D97-AF65-F5344CB8AC3E}">
        <p14:creationId xmlns:p14="http://schemas.microsoft.com/office/powerpoint/2010/main" val="3611129206"/>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8AA65"/>
        </a:solidFill>
        <a:effectLst/>
      </p:bgPr>
    </p:bg>
    <p:spTree>
      <p:nvGrpSpPr>
        <p:cNvPr id="1" name=""/>
        <p:cNvGrpSpPr/>
        <p:nvPr/>
      </p:nvGrpSpPr>
      <p:grpSpPr>
        <a:xfrm>
          <a:off x="0" y="0"/>
          <a:ext cx="0" cy="0"/>
          <a:chOff x="0" y="0"/>
          <a:chExt cx="0" cy="0"/>
        </a:xfrm>
      </p:grpSpPr>
      <p:sp>
        <p:nvSpPr>
          <p:cNvPr id="15" name="TextBox 14"/>
          <p:cNvSpPr txBox="1"/>
          <p:nvPr/>
        </p:nvSpPr>
        <p:spPr>
          <a:xfrm>
            <a:off x="1" y="1074627"/>
            <a:ext cx="12192000" cy="5783373"/>
          </a:xfrm>
          <a:prstGeom prst="rect">
            <a:avLst/>
          </a:prstGeom>
          <a:solidFill>
            <a:schemeClr val="bg1"/>
          </a:solidFill>
        </p:spPr>
        <p:txBody>
          <a:bodyPr vert="horz" lIns="91440" tIns="45720" rIns="91440" bIns="45720" rtlCol="0" anchor="ctr">
            <a:normAutofit lnSpcReduction="10000"/>
          </a:bodyPr>
          <a:lstStyle/>
          <a:p>
            <a:pPr marL="457200" marR="0" lvl="1" indent="0" algn="l" defTabSz="914400" rtl="0" eaLnBrk="1" fontAlgn="auto" latinLnBrk="0" hangingPunct="1">
              <a:lnSpc>
                <a:spcPct val="100000"/>
              </a:lnSpc>
              <a:spcBef>
                <a:spcPts val="0"/>
              </a:spcBef>
              <a:spcAft>
                <a:spcPts val="0"/>
              </a:spcAft>
              <a:buClr>
                <a:srgbClr val="78AA65"/>
              </a:buClr>
              <a:buSzPct val="150000"/>
              <a:buFontTx/>
              <a:buNone/>
              <a:tabLst/>
              <a:defRPr/>
            </a:pPr>
            <a:r>
              <a:rPr kumimoji="0" lang="en-US" sz="18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403(b) or Roth – You may contribute 1%-75% of your pay into a pre-tax or post tax account.</a:t>
            </a:r>
          </a:p>
          <a:p>
            <a:pPr marL="800100" marR="0" lvl="1" indent="-342900" algn="l" defTabSz="914400" rtl="0" eaLnBrk="1" fontAlgn="auto" latinLnBrk="0" hangingPunct="1">
              <a:lnSpc>
                <a:spcPct val="150000"/>
              </a:lnSpc>
              <a:spcBef>
                <a:spcPts val="0"/>
              </a:spcBef>
              <a:spcAft>
                <a:spcPts val="0"/>
              </a:spcAft>
              <a:buClr>
                <a:srgbClr val="78AA65"/>
              </a:buClr>
              <a:buSzPct val="150000"/>
              <a:buFont typeface="Arial" panose="020B0604020202020204" pitchFamily="34" charset="0"/>
              <a:buChar char="•"/>
              <a:tabLst/>
              <a:defRPr/>
            </a:pPr>
            <a:endParaRPr kumimoji="0" lang="en-US" sz="1800" b="1" i="0" u="none" strike="noStrike" kern="1200" cap="none" spc="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800100" marR="0" lvl="1" indent="-342900" algn="l" defTabSz="914400" rtl="0" eaLnBrk="1" fontAlgn="auto" latinLnBrk="0" hangingPunct="1">
              <a:lnSpc>
                <a:spcPct val="150000"/>
              </a:lnSpc>
              <a:spcBef>
                <a:spcPts val="0"/>
              </a:spcBef>
              <a:spcAft>
                <a:spcPts val="0"/>
              </a:spcAft>
              <a:buClr>
                <a:srgbClr val="78AA65"/>
              </a:buClr>
              <a:buSzPct val="150000"/>
              <a:buFont typeface="Arial" panose="020B0604020202020204" pitchFamily="34" charset="0"/>
              <a:buChar char="•"/>
              <a:tabLst/>
              <a:defRPr/>
            </a:pPr>
            <a:endParaRPr kumimoji="0" lang="en-US" sz="20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endParaRPr>
          </a:p>
          <a:p>
            <a:pPr marL="800100" marR="0" lvl="1" indent="-342900" algn="l" defTabSz="914400" rtl="0" eaLnBrk="1" fontAlgn="auto" latinLnBrk="0" hangingPunct="1">
              <a:lnSpc>
                <a:spcPct val="150000"/>
              </a:lnSpc>
              <a:spcBef>
                <a:spcPts val="0"/>
              </a:spcBef>
              <a:spcAft>
                <a:spcPts val="0"/>
              </a:spcAft>
              <a:buClr>
                <a:srgbClr val="78AA65"/>
              </a:buClr>
              <a:buSzPct val="150000"/>
              <a:buFont typeface="Arial" panose="020B0604020202020204" pitchFamily="34" charset="0"/>
              <a:buChar char="•"/>
              <a:tabLst/>
              <a:defRPr/>
            </a:pPr>
            <a:endParaRPr kumimoji="0" lang="en-US" sz="5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endParaRPr>
          </a:p>
          <a:p>
            <a:pPr marL="800100" marR="0" lvl="1" indent="-342900" algn="l" defTabSz="914400" rtl="0" eaLnBrk="1" fontAlgn="auto" latinLnBrk="0" hangingPunct="1">
              <a:lnSpc>
                <a:spcPct val="150000"/>
              </a:lnSpc>
              <a:spcBef>
                <a:spcPts val="0"/>
              </a:spcBef>
              <a:spcAft>
                <a:spcPts val="0"/>
              </a:spcAft>
              <a:buClr>
                <a:srgbClr val="78AA65"/>
              </a:buClr>
              <a:buSzPct val="150000"/>
              <a:buFont typeface="Arial" panose="020B0604020202020204" pitchFamily="34" charset="0"/>
              <a:buChar char="•"/>
              <a:tabLst/>
              <a:defRPr/>
            </a:pPr>
            <a:r>
              <a:rPr kumimoji="0" lang="en-US" sz="20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rPr>
              <a:t>All team members are auto enrolled in pre-tax 403(b) at 1%, will auto escalate each year </a:t>
            </a:r>
          </a:p>
          <a:p>
            <a:pPr marL="800100" marR="0" lvl="1" indent="-342900" algn="l" defTabSz="914400" rtl="0" eaLnBrk="1" fontAlgn="auto" latinLnBrk="0" hangingPunct="1">
              <a:lnSpc>
                <a:spcPct val="150000"/>
              </a:lnSpc>
              <a:spcBef>
                <a:spcPts val="0"/>
              </a:spcBef>
              <a:spcAft>
                <a:spcPts val="0"/>
              </a:spcAft>
              <a:buClr>
                <a:srgbClr val="78AA65"/>
              </a:buClr>
              <a:buSzPct val="150000"/>
              <a:buFont typeface="Arial" panose="020B0604020202020204" pitchFamily="34" charset="0"/>
              <a:buChar char="•"/>
              <a:tabLst/>
              <a:defRPr/>
            </a:pPr>
            <a:r>
              <a:rPr kumimoji="0" lang="en-US" sz="20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rPr>
              <a:t>Full-time and part-time team members - Augusta Health matches 50% of the first 6% into the 401(k) Employer Match Plan</a:t>
            </a:r>
          </a:p>
          <a:p>
            <a:pPr marL="800100" marR="0" lvl="1" indent="-342900" algn="l" defTabSz="914400" rtl="0" eaLnBrk="1" fontAlgn="auto" latinLnBrk="0" hangingPunct="1">
              <a:lnSpc>
                <a:spcPct val="150000"/>
              </a:lnSpc>
              <a:spcBef>
                <a:spcPts val="0"/>
              </a:spcBef>
              <a:spcAft>
                <a:spcPts val="0"/>
              </a:spcAft>
              <a:buClr>
                <a:srgbClr val="78AA65"/>
              </a:buClr>
              <a:buSzPct val="150000"/>
              <a:buFont typeface="Arial" panose="020B0604020202020204" pitchFamily="34" charset="0"/>
              <a:buChar char="•"/>
              <a:tabLst/>
              <a:defRPr/>
            </a:pPr>
            <a:r>
              <a:rPr kumimoji="0" lang="en-US" sz="20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rPr>
              <a:t>2026 IRS Contribution Maximums:</a:t>
            </a:r>
          </a:p>
          <a:p>
            <a:pPr marL="1257300" marR="0" lvl="2" indent="-342900" algn="l" defTabSz="914400" rtl="0" eaLnBrk="1" fontAlgn="auto" latinLnBrk="0" hangingPunct="1">
              <a:lnSpc>
                <a:spcPct val="150000"/>
              </a:lnSpc>
              <a:spcBef>
                <a:spcPts val="0"/>
              </a:spcBef>
              <a:spcAft>
                <a:spcPts val="0"/>
              </a:spcAft>
              <a:buClr>
                <a:srgbClr val="78AA65"/>
              </a:buClr>
              <a:buSzPct val="150000"/>
              <a:buFont typeface="Arial" panose="020B0604020202020204" pitchFamily="34" charset="0"/>
              <a:buChar char="•"/>
              <a:tabLst/>
              <a:defRPr/>
            </a:pPr>
            <a:r>
              <a:rPr kumimoji="0" lang="en-US" sz="20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rPr>
              <a:t>403(b) contributions age 49 and under $24,500</a:t>
            </a:r>
          </a:p>
          <a:p>
            <a:pPr marL="1257300" marR="0" lvl="2" indent="-342900" algn="l" defTabSz="914400" rtl="0" eaLnBrk="1" fontAlgn="auto" latinLnBrk="0" hangingPunct="1">
              <a:lnSpc>
                <a:spcPct val="150000"/>
              </a:lnSpc>
              <a:spcBef>
                <a:spcPts val="0"/>
              </a:spcBef>
              <a:spcAft>
                <a:spcPts val="0"/>
              </a:spcAft>
              <a:buClr>
                <a:srgbClr val="78AA65"/>
              </a:buClr>
              <a:buSzPct val="150000"/>
              <a:buFont typeface="Arial" panose="020B0604020202020204" pitchFamily="34" charset="0"/>
              <a:buChar char="•"/>
              <a:tabLst/>
              <a:defRPr/>
            </a:pPr>
            <a:r>
              <a:rPr kumimoji="0" lang="en-US" sz="20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rPr>
              <a:t>403(b) contributions age 50-59 and 64+ $32,500</a:t>
            </a:r>
          </a:p>
          <a:p>
            <a:pPr marL="1257300" marR="0" lvl="2" indent="-342900" algn="l" defTabSz="914400" rtl="0" eaLnBrk="1" fontAlgn="auto" latinLnBrk="0" hangingPunct="1">
              <a:lnSpc>
                <a:spcPct val="150000"/>
              </a:lnSpc>
              <a:spcBef>
                <a:spcPts val="0"/>
              </a:spcBef>
              <a:spcAft>
                <a:spcPts val="0"/>
              </a:spcAft>
              <a:buClr>
                <a:srgbClr val="78AA65"/>
              </a:buClr>
              <a:buSzPct val="150000"/>
              <a:buFont typeface="Arial" panose="020B0604020202020204" pitchFamily="34" charset="0"/>
              <a:buChar char="•"/>
              <a:tabLst/>
              <a:defRPr/>
            </a:pPr>
            <a:r>
              <a:rPr kumimoji="0" lang="en-US" sz="20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rPr>
              <a:t>403(b) contributions age 60-63 $35,750</a:t>
            </a:r>
          </a:p>
          <a:p>
            <a:pPr marL="1257300" marR="0" lvl="2" indent="-342900" algn="l" defTabSz="914400" rtl="0" eaLnBrk="1" fontAlgn="auto" latinLnBrk="0" hangingPunct="1">
              <a:lnSpc>
                <a:spcPct val="150000"/>
              </a:lnSpc>
              <a:spcBef>
                <a:spcPts val="0"/>
              </a:spcBef>
              <a:spcAft>
                <a:spcPts val="0"/>
              </a:spcAft>
              <a:buClr>
                <a:srgbClr val="78AA65"/>
              </a:buClr>
              <a:buSzPct val="150000"/>
              <a:buFont typeface="Arial" panose="020B0604020202020204" pitchFamily="34" charset="0"/>
              <a:buChar char="•"/>
              <a:tabLst/>
              <a:defRPr/>
            </a:pPr>
            <a:r>
              <a:rPr kumimoji="0" lang="en-US" sz="20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rPr>
              <a:t>401(k) Employer match max contribution: $10,800</a:t>
            </a:r>
          </a:p>
          <a:p>
            <a:pPr marL="800100" lvl="1" indent="-342900">
              <a:lnSpc>
                <a:spcPct val="150000"/>
              </a:lnSpc>
              <a:buClr>
                <a:srgbClr val="78AA65"/>
              </a:buClr>
              <a:buSzPct val="150000"/>
              <a:buFont typeface="Arial" panose="020B0604020202020204" pitchFamily="34" charset="0"/>
              <a:buChar char="•"/>
              <a:defRPr/>
            </a:pPr>
            <a:r>
              <a:rPr kumimoji="0" lang="en-US" sz="2000" b="1" i="0" u="none" strike="noStrike" kern="1200" cap="none" spc="0" normalizeH="0" baseline="0" noProof="0" dirty="0">
                <a:ln>
                  <a:noFill/>
                </a:ln>
                <a:solidFill>
                  <a:srgbClr val="A7DA7E">
                    <a:lumMod val="50000"/>
                  </a:srgbClr>
                </a:solidFill>
                <a:effectLst/>
                <a:uLnTx/>
                <a:uFillTx/>
                <a:latin typeface="Nirmala Text" panose="020B0502040204020203" pitchFamily="34" charset="0"/>
                <a:ea typeface="Nirmala Text" panose="020B0502040204020203" pitchFamily="34" charset="0"/>
                <a:cs typeface="Nirmala Text" panose="020B0502040204020203" pitchFamily="34" charset="0"/>
              </a:rPr>
              <a:t>View Details</a:t>
            </a:r>
            <a:r>
              <a:rPr kumimoji="0" lang="en-US" sz="20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rPr>
              <a:t>: </a:t>
            </a:r>
            <a:r>
              <a:rPr lang="en-US" sz="2000" b="1" u="sng" dirty="0">
                <a:solidFill>
                  <a:srgbClr val="002060"/>
                </a:solidFill>
                <a:latin typeface="Nirmala Text" panose="020B0502040204020203" pitchFamily="34" charset="0"/>
                <a:ea typeface="Nirmala Text" panose="020B0502040204020203" pitchFamily="34" charset="0"/>
                <a:cs typeface="Nirmala Text" panose="020B0502040204020203" pitchFamily="34" charset="0"/>
                <a:hlinkClick r:id="rId4"/>
              </a:rPr>
              <a:t>https://www.myfidelitysite.com/AugustaHealth/</a:t>
            </a:r>
            <a:endParaRPr lang="en-US" sz="2000" b="1" u="sng" dirty="0">
              <a:solidFill>
                <a:srgbClr val="002060"/>
              </a:solidFill>
              <a:latin typeface="Nirmala Text" panose="020B0502040204020203" pitchFamily="34" charset="0"/>
              <a:ea typeface="Nirmala Text" panose="020B0502040204020203" pitchFamily="34" charset="0"/>
              <a:cs typeface="Nirmala Text" panose="020B0502040204020203" pitchFamily="34" charset="0"/>
            </a:endParaRPr>
          </a:p>
          <a:p>
            <a:pPr marL="800100" lvl="1" indent="-342900">
              <a:lnSpc>
                <a:spcPct val="150000"/>
              </a:lnSpc>
              <a:buClr>
                <a:srgbClr val="78AA65"/>
              </a:buClr>
              <a:buSzPct val="150000"/>
              <a:buFont typeface="Arial" panose="020B0604020202020204" pitchFamily="34" charset="0"/>
              <a:buChar char="•"/>
              <a:defRPr/>
            </a:pPr>
            <a:r>
              <a:rPr lang="en-US" b="1" dirty="0">
                <a:solidFill>
                  <a:srgbClr val="A7DA7E">
                    <a:lumMod val="50000"/>
                  </a:srgbClr>
                </a:solidFill>
                <a:latin typeface="Nirmala Text" panose="020B0502040204020203" pitchFamily="34" charset="0"/>
                <a:ea typeface="Nirmala Text" panose="020B0502040204020203" pitchFamily="34" charset="0"/>
                <a:cs typeface="Nirmala Text" panose="020B0502040204020203" pitchFamily="34" charset="0"/>
              </a:rPr>
              <a:t>Manage Your Accounts</a:t>
            </a:r>
            <a:r>
              <a:rPr lang="en-US" b="1" dirty="0">
                <a:solidFill>
                  <a:srgbClr val="78AA65"/>
                </a:solidFill>
                <a:latin typeface="Nirmala Text" panose="020B0502040204020203" pitchFamily="34" charset="0"/>
                <a:ea typeface="Nirmala Text" panose="020B0502040204020203" pitchFamily="34" charset="0"/>
                <a:cs typeface="Nirmala Text" panose="020B0502040204020203" pitchFamily="34" charset="0"/>
              </a:rPr>
              <a:t>: </a:t>
            </a:r>
            <a:r>
              <a:rPr lang="en-US" b="1" dirty="0"/>
              <a:t>www.netbenefits.com</a:t>
            </a:r>
            <a:r>
              <a:rPr lang="en-US" dirty="0"/>
              <a:t> or by calling Fidelity at </a:t>
            </a:r>
            <a:r>
              <a:rPr lang="en-US" b="1" dirty="0"/>
              <a:t>800-343-0860</a:t>
            </a:r>
            <a:endParaRPr kumimoji="0" lang="en-US" sz="2000" b="1" i="0" u="none" strike="noStrike" kern="1200" cap="none" spc="0" normalizeH="0" baseline="0" noProof="0" dirty="0">
              <a:ln>
                <a:noFill/>
              </a:ln>
              <a:solidFill>
                <a:srgbClr val="78AA65"/>
              </a:solidFill>
              <a:effectLst/>
              <a:uLnTx/>
              <a:uFillTx/>
              <a:latin typeface="Nirmala Text" panose="020B0502040204020203" pitchFamily="34" charset="0"/>
              <a:ea typeface="Nirmala Text" panose="020B0502040204020203" pitchFamily="34" charset="0"/>
              <a:cs typeface="Nirmala Text" panose="020B0502040204020203" pitchFamily="34" charset="0"/>
            </a:endParaRPr>
          </a:p>
        </p:txBody>
      </p:sp>
      <p:sp>
        <p:nvSpPr>
          <p:cNvPr id="3" name="TextBox 2"/>
          <p:cNvSpPr txBox="1"/>
          <p:nvPr/>
        </p:nvSpPr>
        <p:spPr>
          <a:xfrm>
            <a:off x="312723" y="1594785"/>
            <a:ext cx="3197013" cy="2743200"/>
          </a:xfrm>
          <a:prstGeom prst="rect">
            <a:avLst/>
          </a:prstGeom>
        </p:spPr>
        <p:txBody>
          <a:bodyPr vert="horz" lIns="91440" tIns="45720" rIns="91440" bIns="45720" rtlCol="0" anchor="t">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4800" b="0" i="0" u="none" strike="noStrike" kern="1200" cap="none" spc="0" normalizeH="0" baseline="0" noProof="0" dirty="0">
              <a:ln>
                <a:noFill/>
              </a:ln>
              <a:solidFill>
                <a:prstClr val="white"/>
              </a:solidFill>
              <a:effectLst/>
              <a:uLnTx/>
              <a:uFillTx/>
              <a:latin typeface="Open Sans SemiBold"/>
              <a:ea typeface="+mn-ea"/>
              <a:cs typeface="+mn-cs"/>
            </a:endParaRPr>
          </a:p>
        </p:txBody>
      </p:sp>
      <p:sp>
        <p:nvSpPr>
          <p:cNvPr id="5" name="Rectangle 4">
            <a:extLst>
              <a:ext uri="{FF2B5EF4-FFF2-40B4-BE49-F238E27FC236}">
                <a16:creationId xmlns:a16="http://schemas.microsoft.com/office/drawing/2014/main" id="{04C68152-CF44-1540-AC34-B41DB591F27E}"/>
              </a:ext>
            </a:extLst>
          </p:cNvPr>
          <p:cNvSpPr/>
          <p:nvPr/>
        </p:nvSpPr>
        <p:spPr>
          <a:xfrm>
            <a:off x="23674" y="0"/>
            <a:ext cx="4942943" cy="6858000"/>
          </a:xfrm>
          <a:prstGeom prst="rect">
            <a:avLst/>
          </a:prstGeom>
          <a:no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11" name="Group 10">
            <a:extLst>
              <a:ext uri="{FF2B5EF4-FFF2-40B4-BE49-F238E27FC236}">
                <a16:creationId xmlns:a16="http://schemas.microsoft.com/office/drawing/2014/main" id="{910D97A6-2401-7444-921E-1540637B7154}"/>
              </a:ext>
            </a:extLst>
          </p:cNvPr>
          <p:cNvGrpSpPr/>
          <p:nvPr/>
        </p:nvGrpSpPr>
        <p:grpSpPr>
          <a:xfrm>
            <a:off x="492383" y="445026"/>
            <a:ext cx="583760" cy="572302"/>
            <a:chOff x="1903413" y="1016000"/>
            <a:chExt cx="319088" cy="319087"/>
          </a:xfrm>
          <a:solidFill>
            <a:schemeClr val="bg1"/>
          </a:solidFill>
        </p:grpSpPr>
        <p:sp>
          <p:nvSpPr>
            <p:cNvPr id="12" name="Rectangle 6">
              <a:extLst>
                <a:ext uri="{FF2B5EF4-FFF2-40B4-BE49-F238E27FC236}">
                  <a16:creationId xmlns:a16="http://schemas.microsoft.com/office/drawing/2014/main" id="{67593B60-8D66-EF4F-990A-052E2FA7529B}"/>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3" name="Rectangle 7">
              <a:extLst>
                <a:ext uri="{FF2B5EF4-FFF2-40B4-BE49-F238E27FC236}">
                  <a16:creationId xmlns:a16="http://schemas.microsoft.com/office/drawing/2014/main" id="{0E3CB64B-096E-AF4C-AE14-FB77A25F77C4}"/>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dirty="0">
                <a:ln>
                  <a:noFill/>
                </a:ln>
                <a:solidFill>
                  <a:srgbClr val="3D4D55"/>
                </a:solidFill>
                <a:effectLst/>
                <a:uLnTx/>
                <a:uFillTx/>
                <a:latin typeface="Open Sans"/>
                <a:ea typeface="+mn-ea"/>
                <a:cs typeface="+mn-cs"/>
              </a:endParaRPr>
            </a:p>
          </p:txBody>
        </p:sp>
        <p:sp>
          <p:nvSpPr>
            <p:cNvPr id="14" name="Rectangle 8">
              <a:extLst>
                <a:ext uri="{FF2B5EF4-FFF2-40B4-BE49-F238E27FC236}">
                  <a16:creationId xmlns:a16="http://schemas.microsoft.com/office/drawing/2014/main" id="{97681DBD-02FE-4B41-A0FA-502A4FC5F88A}"/>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6" name="Rectangle 9">
              <a:extLst>
                <a:ext uri="{FF2B5EF4-FFF2-40B4-BE49-F238E27FC236}">
                  <a16:creationId xmlns:a16="http://schemas.microsoft.com/office/drawing/2014/main" id="{E8FDFA82-6F6C-B24C-AACE-E63C676AB640}"/>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sp>
        <p:nvSpPr>
          <p:cNvPr id="7" name="TextBox 6">
            <a:extLst>
              <a:ext uri="{FF2B5EF4-FFF2-40B4-BE49-F238E27FC236}">
                <a16:creationId xmlns:a16="http://schemas.microsoft.com/office/drawing/2014/main" id="{86225DEB-CA7E-43F9-596C-7B958EA2DCD4}"/>
              </a:ext>
            </a:extLst>
          </p:cNvPr>
          <p:cNvSpPr txBox="1"/>
          <p:nvPr/>
        </p:nvSpPr>
        <p:spPr>
          <a:xfrm>
            <a:off x="11540520" y="604474"/>
            <a:ext cx="2213861" cy="10367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D4D55"/>
              </a:solidFill>
              <a:effectLst/>
              <a:uLnTx/>
              <a:uFillTx/>
              <a:latin typeface="Lato"/>
              <a:ea typeface="+mn-ea"/>
              <a:cs typeface="+mn-cs"/>
            </a:endParaRPr>
          </a:p>
        </p:txBody>
      </p:sp>
      <p:sp>
        <p:nvSpPr>
          <p:cNvPr id="9" name="TextBox 8">
            <a:extLst>
              <a:ext uri="{FF2B5EF4-FFF2-40B4-BE49-F238E27FC236}">
                <a16:creationId xmlns:a16="http://schemas.microsoft.com/office/drawing/2014/main" id="{2854D229-2988-BB89-78F6-A91A76BBDF5F}"/>
              </a:ext>
            </a:extLst>
          </p:cNvPr>
          <p:cNvSpPr txBox="1"/>
          <p:nvPr/>
        </p:nvSpPr>
        <p:spPr>
          <a:xfrm>
            <a:off x="685844" y="1121059"/>
            <a:ext cx="10854676"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Full-time, Part-time, and PRN team members are eligible to participate in Augusta Health’s 403(b) retirement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800" b="1"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The 403(b) has both Pretax and Roth post-tax options.</a:t>
            </a:r>
            <a:endParaRPr kumimoji="0" lang="en-US" sz="1800" b="0" i="0" u="none" strike="noStrike" kern="1200" cap="none" spc="0" normalizeH="0" baseline="0" noProof="0" dirty="0">
              <a:ln>
                <a:noFill/>
              </a:ln>
              <a:solidFill>
                <a:srgbClr val="3D4D55"/>
              </a:solidFill>
              <a:effectLst/>
              <a:uLnTx/>
              <a:uFillTx/>
              <a:latin typeface="Lato"/>
              <a:ea typeface="+mn-ea"/>
              <a:cs typeface="+mn-cs"/>
            </a:endParaRPr>
          </a:p>
        </p:txBody>
      </p:sp>
      <p:sp>
        <p:nvSpPr>
          <p:cNvPr id="2" name="TextBox 1">
            <a:extLst>
              <a:ext uri="{FF2B5EF4-FFF2-40B4-BE49-F238E27FC236}">
                <a16:creationId xmlns:a16="http://schemas.microsoft.com/office/drawing/2014/main" id="{F3722297-FBB9-1FAD-0B41-895D95BE99F5}"/>
              </a:ext>
            </a:extLst>
          </p:cNvPr>
          <p:cNvSpPr txBox="1"/>
          <p:nvPr/>
        </p:nvSpPr>
        <p:spPr>
          <a:xfrm>
            <a:off x="2283708" y="373200"/>
            <a:ext cx="545294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Lato"/>
                <a:ea typeface="+mn-ea"/>
                <a:cs typeface="+mn-cs"/>
              </a:rPr>
              <a:t>RETIREMENT BENEFITS</a:t>
            </a:r>
          </a:p>
        </p:txBody>
      </p:sp>
      <p:pic>
        <p:nvPicPr>
          <p:cNvPr id="4" name="Picture 3" descr="Right logo - Augusta Health">
            <a:extLst>
              <a:ext uri="{FF2B5EF4-FFF2-40B4-BE49-F238E27FC236}">
                <a16:creationId xmlns:a16="http://schemas.microsoft.com/office/drawing/2014/main" id="{C20E87F1-A1F0-7EAA-D857-005FE58C07D3}"/>
              </a:ext>
            </a:extLst>
          </p:cNvPr>
          <p:cNvPicPr>
            <a:picLocks noChangeAspect="1"/>
          </p:cNvPicPr>
          <p:nvPr/>
        </p:nvPicPr>
        <p:blipFill>
          <a:blip r:embed="rId5"/>
          <a:stretch>
            <a:fillRect/>
          </a:stretch>
        </p:blipFill>
        <p:spPr>
          <a:xfrm>
            <a:off x="7910008" y="4179080"/>
            <a:ext cx="3291847" cy="731521"/>
          </a:xfrm>
          <a:prstGeom prst="rect">
            <a:avLst/>
          </a:prstGeom>
        </p:spPr>
      </p:pic>
    </p:spTree>
    <p:custDataLst>
      <p:tags r:id="rId1"/>
    </p:custDataLst>
    <p:extLst>
      <p:ext uri="{BB962C8B-B14F-4D97-AF65-F5344CB8AC3E}">
        <p14:creationId xmlns:p14="http://schemas.microsoft.com/office/powerpoint/2010/main" val="95637328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0">
            <a:extLst>
              <a:ext uri="{FF2B5EF4-FFF2-40B4-BE49-F238E27FC236}">
                <a16:creationId xmlns:a16="http://schemas.microsoft.com/office/drawing/2014/main" id="{A34E16E9-3178-A498-DEF6-58D05DB680D3}"/>
              </a:ext>
            </a:extLst>
          </p:cNvPr>
          <p:cNvSpPr txBox="1">
            <a:spLocks/>
          </p:cNvSpPr>
          <p:nvPr/>
        </p:nvSpPr>
        <p:spPr>
          <a:xfrm>
            <a:off x="223660" y="195727"/>
            <a:ext cx="9681594"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A7DA7E">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Enrollment and Benefit Start Date</a:t>
            </a:r>
            <a:endParaRPr kumimoji="0" lang="en-IN" sz="3600" b="1" i="0" u="none" strike="noStrike" kern="1200" cap="none" spc="0" normalizeH="0" baseline="0" noProof="0" dirty="0">
              <a:ln>
                <a:noFill/>
              </a:ln>
              <a:solidFill>
                <a:srgbClr val="A7DA7E">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3074" name="Picture 2" descr="Drexel University - Event Details View - Open Enrollment Benefits Fair -  University City">
            <a:extLst>
              <a:ext uri="{FF2B5EF4-FFF2-40B4-BE49-F238E27FC236}">
                <a16:creationId xmlns:a16="http://schemas.microsoft.com/office/drawing/2014/main" id="{0FD10BB8-74F3-ADD3-B034-1F78563BFB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07627" y="1036813"/>
            <a:ext cx="4784373" cy="478437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0EE2B2D-AC41-9141-6E16-0CF41DB4FE9E}"/>
              </a:ext>
            </a:extLst>
          </p:cNvPr>
          <p:cNvSpPr txBox="1"/>
          <p:nvPr/>
        </p:nvSpPr>
        <p:spPr>
          <a:xfrm>
            <a:off x="101600" y="858373"/>
            <a:ext cx="8128000" cy="5803900"/>
          </a:xfrm>
          <a:prstGeom prst="rect">
            <a:avLst/>
          </a:prstGeom>
        </p:spPr>
        <p:txBody>
          <a:bodyPr vert="horz" lIns="91440" tIns="45720" rIns="91440" bIns="45720" rtlCol="0">
            <a:noAutofit/>
          </a:bodyPr>
          <a:lstStyle/>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UKG Team Member Portal:  </a:t>
            </a:r>
            <a:r>
              <a:rPr kumimoji="0" lang="en-US" sz="2400" b="0" i="0" u="none" strike="noStrike" kern="1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hlinkClick r:id="rId5"/>
              </a:rPr>
              <a:t>https://e15.ultipro.com</a:t>
            </a:r>
            <a:r>
              <a:rPr kumimoji="0" lang="en-US" sz="2400" b="0"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UKG Job Aide </a:t>
            </a:r>
            <a:r>
              <a:rPr kumimoji="0" lang="en-US" sz="2400" b="0"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for step-by-step instructions for benefits self-service.</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Confirm accuracy </a:t>
            </a:r>
            <a:r>
              <a:rPr kumimoji="0" lang="en-US" sz="2400" b="0"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of the name, address, socials, and birthdates for your </a:t>
            </a:r>
            <a:r>
              <a:rPr kumimoji="0" lang="en-US" sz="2400" b="1"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dependents and beneficiaries</a:t>
            </a:r>
            <a:r>
              <a:rPr kumimoji="0" lang="en-US" sz="2400" b="0"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0"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You have 31 days from your start date to enroll in benefits. </a:t>
            </a:r>
            <a:r>
              <a:rPr kumimoji="0" lang="en-US" sz="2400" b="0"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Be sure to </a:t>
            </a:r>
            <a:r>
              <a:rPr kumimoji="0" lang="en-US" sz="2400" b="1"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click SUBMIT </a:t>
            </a:r>
            <a:r>
              <a:rPr kumimoji="0" lang="en-US" sz="2400" b="0"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on or before your </a:t>
            </a:r>
            <a:r>
              <a:rPr kumimoji="0" lang="en-US" sz="2400" b="1"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31-day deadline. </a:t>
            </a: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400" b="1"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457200" marR="0" lvl="0" indent="-4572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400" b="1"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Most of your benefits will begin first of the month</a:t>
            </a:r>
            <a:r>
              <a:rPr kumimoji="0" lang="en-US" sz="2400" b="0" i="0" u="none" strike="noStrike" kern="1200" cap="none" spc="0" normalizeH="0" baseline="0" noProof="0" dirty="0">
                <a:ln>
                  <a:noFill/>
                </a:ln>
                <a:solidFill>
                  <a:srgbClr val="003C71"/>
                </a:solidFill>
                <a:effectLst/>
                <a:uLnTx/>
                <a:uFillTx/>
                <a:latin typeface="Open Sans" panose="020B0606030504020204" pitchFamily="34" charset="0"/>
                <a:ea typeface="Open Sans" panose="020B0606030504020204" pitchFamily="34" charset="0"/>
                <a:cs typeface="Open Sans" panose="020B0606030504020204" pitchFamily="34" charset="0"/>
              </a:rPr>
              <a:t> following your date of hire.</a:t>
            </a:r>
            <a:endParaRPr kumimoji="0" lang="en-US" sz="1400" b="0" i="0" u="none" strike="noStrike" kern="1200" cap="none" spc="0" normalizeH="0" baseline="0" noProof="0" dirty="0">
              <a:ln>
                <a:noFill/>
              </a:ln>
              <a:solidFill>
                <a:srgbClr val="3D4D55"/>
              </a:solidFill>
              <a:effectLst/>
              <a:uLnTx/>
              <a:uFillTx/>
              <a:latin typeface="Lato"/>
              <a:ea typeface="+mn-ea"/>
              <a:cs typeface="+mn-cs"/>
            </a:endParaRPr>
          </a:p>
        </p:txBody>
      </p:sp>
    </p:spTree>
    <p:custDataLst>
      <p:tags r:id="rId1"/>
    </p:custDataLst>
    <p:extLst>
      <p:ext uri="{BB962C8B-B14F-4D97-AF65-F5344CB8AC3E}">
        <p14:creationId xmlns:p14="http://schemas.microsoft.com/office/powerpoint/2010/main" val="3932498294"/>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E2D3A-32F3-DF2E-A6ED-7F93C0483D19}"/>
            </a:ext>
          </a:extLst>
        </p:cNvPr>
        <p:cNvGrpSpPr/>
        <p:nvPr/>
      </p:nvGrpSpPr>
      <p:grpSpPr>
        <a:xfrm>
          <a:off x="0" y="0"/>
          <a:ext cx="0" cy="0"/>
          <a:chOff x="0" y="0"/>
          <a:chExt cx="0" cy="0"/>
        </a:xfrm>
      </p:grpSpPr>
      <p:sp>
        <p:nvSpPr>
          <p:cNvPr id="460" name="TextBox 459">
            <a:extLst>
              <a:ext uri="{FF2B5EF4-FFF2-40B4-BE49-F238E27FC236}">
                <a16:creationId xmlns:a16="http://schemas.microsoft.com/office/drawing/2014/main" id="{93D42A05-8A77-9CAF-E2FD-42F4E49EA7CC}"/>
              </a:ext>
            </a:extLst>
          </p:cNvPr>
          <p:cNvSpPr txBox="1"/>
          <p:nvPr/>
        </p:nvSpPr>
        <p:spPr>
          <a:xfrm>
            <a:off x="202848" y="3153677"/>
            <a:ext cx="1178630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Medical &amp; Pharmacy</a:t>
            </a:r>
          </a:p>
        </p:txBody>
      </p:sp>
      <p:grpSp>
        <p:nvGrpSpPr>
          <p:cNvPr id="7" name="Group 6">
            <a:extLst>
              <a:ext uri="{FF2B5EF4-FFF2-40B4-BE49-F238E27FC236}">
                <a16:creationId xmlns:a16="http://schemas.microsoft.com/office/drawing/2014/main" id="{6FD11377-806C-7C3E-1558-7579912DEC2B}"/>
              </a:ext>
            </a:extLst>
          </p:cNvPr>
          <p:cNvGrpSpPr/>
          <p:nvPr/>
        </p:nvGrpSpPr>
        <p:grpSpPr>
          <a:xfrm>
            <a:off x="5682717" y="1914525"/>
            <a:ext cx="826566" cy="826563"/>
            <a:chOff x="1903413" y="1016000"/>
            <a:chExt cx="319088" cy="319087"/>
          </a:xfrm>
          <a:noFill/>
        </p:grpSpPr>
        <p:sp>
          <p:nvSpPr>
            <p:cNvPr id="8" name="Rectangle 6">
              <a:extLst>
                <a:ext uri="{FF2B5EF4-FFF2-40B4-BE49-F238E27FC236}">
                  <a16:creationId xmlns:a16="http://schemas.microsoft.com/office/drawing/2014/main" id="{E18E1433-F8FF-05F9-A5C8-6FD64753537D}"/>
                </a:ext>
              </a:extLst>
            </p:cNvPr>
            <p:cNvSpPr>
              <a:spLocks noChangeArrowheads="1"/>
            </p:cNvSpPr>
            <p:nvPr/>
          </p:nvSpPr>
          <p:spPr bwMode="auto">
            <a:xfrm>
              <a:off x="2147888" y="1016000"/>
              <a:ext cx="74613" cy="319087"/>
            </a:xfrm>
            <a:prstGeom prst="rect">
              <a:avLst/>
            </a:prstGeom>
            <a:grpFill/>
            <a:ln w="254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Rectangle 7">
              <a:extLst>
                <a:ext uri="{FF2B5EF4-FFF2-40B4-BE49-F238E27FC236}">
                  <a16:creationId xmlns:a16="http://schemas.microsoft.com/office/drawing/2014/main" id="{868E82B7-7BDC-723E-B06D-DAC5AF27E1E8}"/>
                </a:ext>
              </a:extLst>
            </p:cNvPr>
            <p:cNvSpPr>
              <a:spLocks noChangeArrowheads="1"/>
            </p:cNvSpPr>
            <p:nvPr/>
          </p:nvSpPr>
          <p:spPr bwMode="auto">
            <a:xfrm>
              <a:off x="2147888" y="1016000"/>
              <a:ext cx="74613" cy="3190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Rectangle 8">
              <a:extLst>
                <a:ext uri="{FF2B5EF4-FFF2-40B4-BE49-F238E27FC236}">
                  <a16:creationId xmlns:a16="http://schemas.microsoft.com/office/drawing/2014/main" id="{8A2882D9-2AC2-69FB-2B3E-3225119C3760}"/>
                </a:ext>
              </a:extLst>
            </p:cNvPr>
            <p:cNvSpPr>
              <a:spLocks noChangeArrowheads="1"/>
            </p:cNvSpPr>
            <p:nvPr/>
          </p:nvSpPr>
          <p:spPr bwMode="auto">
            <a:xfrm>
              <a:off x="2025650" y="1104900"/>
              <a:ext cx="74613" cy="2301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2" name="Rectangle 9">
              <a:extLst>
                <a:ext uri="{FF2B5EF4-FFF2-40B4-BE49-F238E27FC236}">
                  <a16:creationId xmlns:a16="http://schemas.microsoft.com/office/drawing/2014/main" id="{2434C08D-21DA-A89E-C819-AEA4937F0E61}"/>
                </a:ext>
              </a:extLst>
            </p:cNvPr>
            <p:cNvSpPr>
              <a:spLocks noChangeArrowheads="1"/>
            </p:cNvSpPr>
            <p:nvPr/>
          </p:nvSpPr>
          <p:spPr bwMode="auto">
            <a:xfrm>
              <a:off x="1903413" y="1168400"/>
              <a:ext cx="73025" cy="1666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grpSp>
      <p:sp>
        <p:nvSpPr>
          <p:cNvPr id="2" name="TextBox 1">
            <a:extLst>
              <a:ext uri="{FF2B5EF4-FFF2-40B4-BE49-F238E27FC236}">
                <a16:creationId xmlns:a16="http://schemas.microsoft.com/office/drawing/2014/main" id="{A7B90EDA-8083-53C9-913E-E57AA592CFBD}"/>
              </a:ext>
            </a:extLst>
          </p:cNvPr>
          <p:cNvSpPr txBox="1"/>
          <p:nvPr/>
        </p:nvSpPr>
        <p:spPr>
          <a:xfrm>
            <a:off x="765232" y="3981764"/>
            <a:ext cx="1085481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30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Total Well-being Starts with Great Care </a:t>
            </a:r>
          </a:p>
        </p:txBody>
      </p:sp>
    </p:spTree>
    <p:custDataLst>
      <p:tags r:id="rId1"/>
    </p:custDataLst>
    <p:extLst>
      <p:ext uri="{BB962C8B-B14F-4D97-AF65-F5344CB8AC3E}">
        <p14:creationId xmlns:p14="http://schemas.microsoft.com/office/powerpoint/2010/main" val="2880397549"/>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Picture Placeholder 9">
            <a:extLst>
              <a:ext uri="{FF2B5EF4-FFF2-40B4-BE49-F238E27FC236}">
                <a16:creationId xmlns:a16="http://schemas.microsoft.com/office/drawing/2014/main" id="{14AC0444-FC2B-73FF-805F-AD32D17850E6}"/>
              </a:ext>
            </a:extLst>
          </p:cNvPr>
          <p:cNvSpPr>
            <a:spLocks noGrp="1"/>
          </p:cNvSpPr>
          <p:nvPr>
            <p:ph type="pic" sz="quarter" idx="13"/>
          </p:nvPr>
        </p:nvSpPr>
        <p:spPr/>
        <p:txBody>
          <a:bodyPr/>
          <a:lstStyle/>
          <a:p>
            <a:endParaRPr lang="en-US"/>
          </a:p>
        </p:txBody>
      </p:sp>
      <p:pic>
        <p:nvPicPr>
          <p:cNvPr id="12" name="Picture 11">
            <a:extLst>
              <a:ext uri="{FF2B5EF4-FFF2-40B4-BE49-F238E27FC236}">
                <a16:creationId xmlns:a16="http://schemas.microsoft.com/office/drawing/2014/main" id="{CD7B04DF-424E-CCD9-2B7C-492ECEB9D441}"/>
              </a:ext>
            </a:extLst>
          </p:cNvPr>
          <p:cNvPicPr>
            <a:picLocks noChangeAspect="1"/>
          </p:cNvPicPr>
          <p:nvPr/>
        </p:nvPicPr>
        <p:blipFill>
          <a:blip r:embed="rId4"/>
          <a:stretch>
            <a:fillRect/>
          </a:stretch>
        </p:blipFill>
        <p:spPr>
          <a:xfrm>
            <a:off x="1110463" y="828676"/>
            <a:ext cx="9514523" cy="4962524"/>
          </a:xfrm>
          <a:prstGeom prst="rect">
            <a:avLst/>
          </a:prstGeom>
        </p:spPr>
      </p:pic>
    </p:spTree>
    <p:custDataLst>
      <p:tags r:id="rId1"/>
    </p:custDataLst>
    <p:extLst>
      <p:ext uri="{BB962C8B-B14F-4D97-AF65-F5344CB8AC3E}">
        <p14:creationId xmlns:p14="http://schemas.microsoft.com/office/powerpoint/2010/main" val="143410110"/>
      </p:ext>
    </p:extLst>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4A5297-F29A-39C2-5854-A78AD25D133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F9352CEA-8937-1302-E73E-3C3F23DDF26A}"/>
              </a:ext>
            </a:extLst>
          </p:cNvPr>
          <p:cNvPicPr>
            <a:picLocks noChangeAspect="1"/>
          </p:cNvPicPr>
          <p:nvPr/>
        </p:nvPicPr>
        <p:blipFill>
          <a:blip r:embed="rId4"/>
          <a:stretch>
            <a:fillRect/>
          </a:stretch>
        </p:blipFill>
        <p:spPr>
          <a:xfrm>
            <a:off x="635000" y="1119950"/>
            <a:ext cx="11395000" cy="4899850"/>
          </a:xfrm>
          <a:prstGeom prst="rect">
            <a:avLst/>
          </a:prstGeom>
          <a:noFill/>
        </p:spPr>
      </p:pic>
      <p:pic>
        <p:nvPicPr>
          <p:cNvPr id="13" name="Picture 12">
            <a:extLst>
              <a:ext uri="{FF2B5EF4-FFF2-40B4-BE49-F238E27FC236}">
                <a16:creationId xmlns:a16="http://schemas.microsoft.com/office/drawing/2014/main" id="{5CA01392-BBDD-B6CA-A05E-85C871A6A22D}"/>
              </a:ext>
            </a:extLst>
          </p:cNvPr>
          <p:cNvPicPr>
            <a:picLocks noChangeAspect="1"/>
          </p:cNvPicPr>
          <p:nvPr/>
        </p:nvPicPr>
        <p:blipFill>
          <a:blip r:embed="rId5"/>
          <a:stretch>
            <a:fillRect/>
          </a:stretch>
        </p:blipFill>
        <p:spPr>
          <a:xfrm>
            <a:off x="3509962" y="334037"/>
            <a:ext cx="2443163" cy="785913"/>
          </a:xfrm>
          <a:prstGeom prst="rect">
            <a:avLst/>
          </a:prstGeom>
        </p:spPr>
      </p:pic>
    </p:spTree>
    <p:custDataLst>
      <p:tags r:id="rId1"/>
    </p:custDataLst>
    <p:extLst>
      <p:ext uri="{BB962C8B-B14F-4D97-AF65-F5344CB8AC3E}">
        <p14:creationId xmlns:p14="http://schemas.microsoft.com/office/powerpoint/2010/main" val="884075822"/>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doctor checking a patient's blood pressure&#10;&#10;AI-generated content may be incorrect.">
            <a:extLst>
              <a:ext uri="{FF2B5EF4-FFF2-40B4-BE49-F238E27FC236}">
                <a16:creationId xmlns:a16="http://schemas.microsoft.com/office/drawing/2014/main" id="{DBE5EF7E-7361-EC2F-27FA-060031EBFC56}"/>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0370" r="20370"/>
          <a:stretch>
            <a:fillRect/>
          </a:stretch>
        </p:blipFill>
        <p:spPr>
          <a:xfrm>
            <a:off x="0" y="0"/>
            <a:ext cx="6096000" cy="6858000"/>
          </a:xfrm>
        </p:spPr>
      </p:pic>
      <p:sp>
        <p:nvSpPr>
          <p:cNvPr id="5" name="TextBox 4">
            <a:extLst>
              <a:ext uri="{FF2B5EF4-FFF2-40B4-BE49-F238E27FC236}">
                <a16:creationId xmlns:a16="http://schemas.microsoft.com/office/drawing/2014/main" id="{3BD8140F-B55D-E744-E67A-E6AE758662E7}"/>
              </a:ext>
            </a:extLst>
          </p:cNvPr>
          <p:cNvSpPr txBox="1"/>
          <p:nvPr/>
        </p:nvSpPr>
        <p:spPr>
          <a:xfrm>
            <a:off x="6641554" y="3216821"/>
            <a:ext cx="5168353" cy="3514039"/>
          </a:xfrm>
          <a:prstGeom prst="rect">
            <a:avLst/>
          </a:prstGeom>
          <a:noFill/>
        </p:spPr>
        <p:txBody>
          <a:bodyPr wrap="square" rtlCol="0">
            <a:spAutoFit/>
          </a:bodyPr>
          <a:lstStyle/>
          <a:p>
            <a:pPr marL="342900" marR="0" lvl="0" indent="-342900" defTabSz="914400" rtl="0" eaLnBrk="1" fontAlgn="auto" latinLnBrk="0" hangingPunct="1">
              <a:lnSpc>
                <a:spcPct val="114000"/>
              </a:lnSpc>
              <a:buClrTx/>
              <a:buSzTx/>
              <a:buFont typeface="Arial" panose="020B0604020202020204" pitchFamily="34" charset="0"/>
              <a:buChar char="•"/>
              <a:tabLst/>
              <a:defRPr/>
            </a:pPr>
            <a:r>
              <a:rPr lang="en-US" sz="2400" b="1" kern="1200">
                <a:solidFill>
                  <a:srgbClr val="65808D"/>
                </a:solidFill>
                <a:effectLst/>
                <a:latin typeface="Open Sans" panose="020B0606030504020204" pitchFamily="34" charset="0"/>
                <a:ea typeface="Open Sans" panose="020B0606030504020204" pitchFamily="34" charset="0"/>
                <a:cs typeface="Open Sans" panose="020B0606030504020204" pitchFamily="34" charset="0"/>
              </a:rPr>
              <a:t>Affordable, high-quality </a:t>
            </a:r>
            <a:r>
              <a:rPr lang="en-US" sz="2400" kern="1200">
                <a:solidFill>
                  <a:srgbClr val="65808D"/>
                </a:solidFill>
                <a:effectLst/>
                <a:latin typeface="Open Sans" panose="020B0606030504020204" pitchFamily="34" charset="0"/>
                <a:ea typeface="Open Sans" panose="020B0606030504020204" pitchFamily="34" charset="0"/>
                <a:cs typeface="Open Sans" panose="020B0606030504020204" pitchFamily="34" charset="0"/>
              </a:rPr>
              <a:t>medical plan options</a:t>
            </a:r>
          </a:p>
          <a:p>
            <a:pPr marL="342900" marR="0" lvl="0" indent="-342900" defTabSz="914400" rtl="0" eaLnBrk="1" fontAlgn="auto" latinLnBrk="0" hangingPunct="1">
              <a:lnSpc>
                <a:spcPct val="114000"/>
              </a:lnSpc>
              <a:buClrTx/>
              <a:buSzTx/>
              <a:buFont typeface="Arial" panose="020B0604020202020204" pitchFamily="34" charset="0"/>
              <a:buChar char="•"/>
              <a:tabLst/>
              <a:defRPr/>
            </a:pPr>
            <a:endParaRPr lang="en-US" sz="1000" kern="100">
              <a:solidFill>
                <a:srgbClr val="65808D"/>
              </a:solidFill>
              <a:effectLst/>
              <a:latin typeface="Open Sans" panose="020B0606030504020204" pitchFamily="34" charset="0"/>
              <a:ea typeface="Open Sans" panose="020B0606030504020204" pitchFamily="34" charset="0"/>
              <a:cs typeface="Open Sans" panose="020B0606030504020204" pitchFamily="34" charset="0"/>
            </a:endParaRPr>
          </a:p>
          <a:p>
            <a:pPr marL="342900" marR="0" indent="-342900">
              <a:lnSpc>
                <a:spcPct val="114000"/>
              </a:lnSpc>
              <a:buFont typeface="Arial" panose="020B0604020202020204" pitchFamily="34" charset="0"/>
              <a:buChar char="•"/>
            </a:pPr>
            <a:r>
              <a:rPr lang="en-US" sz="2400" b="1" kern="1200">
                <a:solidFill>
                  <a:srgbClr val="65808D"/>
                </a:solidFill>
                <a:effectLst/>
                <a:latin typeface="Open Sans" panose="020B0606030504020204" pitchFamily="34" charset="0"/>
                <a:ea typeface="Open Sans" panose="020B0606030504020204" pitchFamily="34" charset="0"/>
                <a:cs typeface="Open Sans" panose="020B0606030504020204" pitchFamily="34" charset="0"/>
              </a:rPr>
              <a:t>Savings when using Augusta Health providers</a:t>
            </a:r>
          </a:p>
          <a:p>
            <a:pPr marL="342900" marR="0" indent="-342900">
              <a:lnSpc>
                <a:spcPct val="114000"/>
              </a:lnSpc>
              <a:buFont typeface="Arial" panose="020B0604020202020204" pitchFamily="34" charset="0"/>
              <a:buChar char="•"/>
            </a:pPr>
            <a:endParaRPr lang="en-US" sz="1000" kern="100">
              <a:solidFill>
                <a:srgbClr val="65808D"/>
              </a:solidFill>
              <a:effectLst/>
              <a:latin typeface="Open Sans" panose="020B0606030504020204" pitchFamily="34" charset="0"/>
              <a:ea typeface="Open Sans" panose="020B0606030504020204" pitchFamily="34" charset="0"/>
              <a:cs typeface="Open Sans" panose="020B0606030504020204" pitchFamily="34" charset="0"/>
            </a:endParaRPr>
          </a:p>
          <a:p>
            <a:pPr marL="342900" marR="0" indent="-342900">
              <a:lnSpc>
                <a:spcPct val="114000"/>
              </a:lnSpc>
              <a:buFont typeface="Arial" panose="020B0604020202020204" pitchFamily="34" charset="0"/>
              <a:buChar char="•"/>
            </a:pPr>
            <a:r>
              <a:rPr lang="en-US" sz="2400" kern="1200">
                <a:solidFill>
                  <a:srgbClr val="65808D"/>
                </a:solidFill>
                <a:effectLst/>
                <a:latin typeface="Open Sans" panose="020B0606030504020204" pitchFamily="34" charset="0"/>
                <a:ea typeface="Open Sans" panose="020B0606030504020204" pitchFamily="34" charset="0"/>
                <a:cs typeface="Open Sans" panose="020B0606030504020204" pitchFamily="34" charset="0"/>
              </a:rPr>
              <a:t>No-cost </a:t>
            </a:r>
            <a:r>
              <a:rPr lang="en-US" sz="2400" b="1" kern="1200">
                <a:solidFill>
                  <a:srgbClr val="65808D"/>
                </a:solidFill>
                <a:effectLst/>
                <a:latin typeface="Open Sans" panose="020B0606030504020204" pitchFamily="34" charset="0"/>
                <a:ea typeface="Open Sans" panose="020B0606030504020204" pitchFamily="34" charset="0"/>
                <a:cs typeface="Open Sans" panose="020B0606030504020204" pitchFamily="34" charset="0"/>
              </a:rPr>
              <a:t>preventive care</a:t>
            </a:r>
          </a:p>
          <a:p>
            <a:pPr marL="342900" marR="0" indent="-342900">
              <a:lnSpc>
                <a:spcPct val="114000"/>
              </a:lnSpc>
              <a:buFont typeface="Arial" panose="020B0604020202020204" pitchFamily="34" charset="0"/>
              <a:buChar char="•"/>
            </a:pPr>
            <a:endParaRPr lang="en-US" sz="1000" kern="1200">
              <a:solidFill>
                <a:srgbClr val="65808D"/>
              </a:solidFill>
              <a:effectLst/>
              <a:latin typeface="Open Sans" panose="020B0606030504020204" pitchFamily="34" charset="0"/>
              <a:ea typeface="Open Sans" panose="020B0606030504020204" pitchFamily="34" charset="0"/>
              <a:cs typeface="Open Sans" panose="020B0606030504020204" pitchFamily="34" charset="0"/>
            </a:endParaRPr>
          </a:p>
          <a:p>
            <a:pPr marL="342900" marR="0" indent="-342900">
              <a:lnSpc>
                <a:spcPct val="114000"/>
              </a:lnSpc>
              <a:buFont typeface="Arial" panose="020B0604020202020204" pitchFamily="34" charset="0"/>
              <a:buChar char="•"/>
            </a:pPr>
            <a:r>
              <a:rPr lang="en-US" sz="2400" b="1">
                <a:solidFill>
                  <a:srgbClr val="65808D"/>
                </a:solidFill>
                <a:latin typeface="Open Sans" panose="020B0606030504020204" pitchFamily="34" charset="0"/>
                <a:ea typeface="Open Sans" panose="020B0606030504020204" pitchFamily="34" charset="0"/>
                <a:cs typeface="Open Sans" panose="020B0606030504020204" pitchFamily="34" charset="0"/>
              </a:rPr>
              <a:t>Prescription coverage</a:t>
            </a:r>
            <a:endParaRPr lang="en-US" sz="2400" b="1" kern="100">
              <a:solidFill>
                <a:srgbClr val="65808D"/>
              </a:solidFill>
              <a:effectLst/>
              <a:latin typeface="Open Sans" panose="020B0606030504020204" pitchFamily="34" charset="0"/>
              <a:ea typeface="Open Sans" panose="020B0606030504020204" pitchFamily="34" charset="0"/>
              <a:cs typeface="Open Sans" panose="020B0606030504020204" pitchFamily="34" charset="0"/>
            </a:endParaRPr>
          </a:p>
          <a:p>
            <a:pPr marR="0" lvl="0"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EEB03CAA-D80B-122D-BBF3-CD21D0103C02}"/>
              </a:ext>
            </a:extLst>
          </p:cNvPr>
          <p:cNvSpPr txBox="1"/>
          <p:nvPr/>
        </p:nvSpPr>
        <p:spPr>
          <a:xfrm>
            <a:off x="7591782" y="518694"/>
            <a:ext cx="3267896"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Medical Plan </a:t>
            </a:r>
          </a:p>
        </p:txBody>
      </p:sp>
      <p:sp>
        <p:nvSpPr>
          <p:cNvPr id="7" name="TextBox 6">
            <a:extLst>
              <a:ext uri="{FF2B5EF4-FFF2-40B4-BE49-F238E27FC236}">
                <a16:creationId xmlns:a16="http://schemas.microsoft.com/office/drawing/2014/main" id="{E9089FC5-0ABC-F030-9D2D-28E82CA80D97}"/>
              </a:ext>
            </a:extLst>
          </p:cNvPr>
          <p:cNvSpPr txBox="1"/>
          <p:nvPr/>
        </p:nvSpPr>
        <p:spPr>
          <a:xfrm>
            <a:off x="6641554" y="1430313"/>
            <a:ext cx="5168353"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rPr>
              <a:t>Care for you and your loved ones, when and where it matters most.</a:t>
            </a:r>
          </a:p>
        </p:txBody>
      </p:sp>
    </p:spTree>
    <p:extLst>
      <p:ext uri="{BB962C8B-B14F-4D97-AF65-F5344CB8AC3E}">
        <p14:creationId xmlns:p14="http://schemas.microsoft.com/office/powerpoint/2010/main" val="477731660"/>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185C9-F754-A481-1340-252B5D8F9D81}"/>
            </a:ext>
          </a:extLst>
        </p:cNvPr>
        <p:cNvGrpSpPr/>
        <p:nvPr/>
      </p:nvGrpSpPr>
      <p:grpSpPr>
        <a:xfrm>
          <a:off x="0" y="0"/>
          <a:ext cx="0" cy="0"/>
          <a:chOff x="0" y="0"/>
          <a:chExt cx="0" cy="0"/>
        </a:xfrm>
      </p:grpSpPr>
      <p:sp>
        <p:nvSpPr>
          <p:cNvPr id="4" name="Oval 3">
            <a:extLst>
              <a:ext uri="{FF2B5EF4-FFF2-40B4-BE49-F238E27FC236}">
                <a16:creationId xmlns:a16="http://schemas.microsoft.com/office/drawing/2014/main" id="{C4426563-DEE1-18F9-85A5-24A45950F679}"/>
              </a:ext>
            </a:extLst>
          </p:cNvPr>
          <p:cNvSpPr/>
          <p:nvPr/>
        </p:nvSpPr>
        <p:spPr>
          <a:xfrm>
            <a:off x="260063" y="138926"/>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3" name="TextBox 2">
            <a:extLst>
              <a:ext uri="{FF2B5EF4-FFF2-40B4-BE49-F238E27FC236}">
                <a16:creationId xmlns:a16="http://schemas.microsoft.com/office/drawing/2014/main" id="{E3273B9B-716A-9C58-117F-AC5BE7564B7C}"/>
              </a:ext>
            </a:extLst>
          </p:cNvPr>
          <p:cNvSpPr txBox="1"/>
          <p:nvPr/>
        </p:nvSpPr>
        <p:spPr>
          <a:xfrm>
            <a:off x="1479339" y="403809"/>
            <a:ext cx="8765235"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Medical Plan Options</a:t>
            </a:r>
          </a:p>
        </p:txBody>
      </p:sp>
      <p:grpSp>
        <p:nvGrpSpPr>
          <p:cNvPr id="11" name="Group 10">
            <a:extLst>
              <a:ext uri="{FF2B5EF4-FFF2-40B4-BE49-F238E27FC236}">
                <a16:creationId xmlns:a16="http://schemas.microsoft.com/office/drawing/2014/main" id="{26003608-5778-818E-CDAF-CDAAFD012BB0}"/>
              </a:ext>
            </a:extLst>
          </p:cNvPr>
          <p:cNvGrpSpPr/>
          <p:nvPr/>
        </p:nvGrpSpPr>
        <p:grpSpPr>
          <a:xfrm>
            <a:off x="471097" y="301445"/>
            <a:ext cx="586178" cy="586176"/>
            <a:chOff x="1903413" y="1016000"/>
            <a:chExt cx="319088" cy="319087"/>
          </a:xfrm>
          <a:noFill/>
        </p:grpSpPr>
        <p:sp>
          <p:nvSpPr>
            <p:cNvPr id="12" name="Rectangle 6">
              <a:extLst>
                <a:ext uri="{FF2B5EF4-FFF2-40B4-BE49-F238E27FC236}">
                  <a16:creationId xmlns:a16="http://schemas.microsoft.com/office/drawing/2014/main" id="{467EAAB7-D76B-C2B7-C8DE-6C780008D98E}"/>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3" name="Rectangle 7">
              <a:extLst>
                <a:ext uri="{FF2B5EF4-FFF2-40B4-BE49-F238E27FC236}">
                  <a16:creationId xmlns:a16="http://schemas.microsoft.com/office/drawing/2014/main" id="{6B925D71-9FED-99F3-F2C4-C751A81983DE}"/>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4" name="Rectangle 8">
              <a:extLst>
                <a:ext uri="{FF2B5EF4-FFF2-40B4-BE49-F238E27FC236}">
                  <a16:creationId xmlns:a16="http://schemas.microsoft.com/office/drawing/2014/main" id="{75550533-FFE5-A144-1FD3-54F43F91CED4}"/>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6" name="Rectangle 9">
              <a:extLst>
                <a:ext uri="{FF2B5EF4-FFF2-40B4-BE49-F238E27FC236}">
                  <a16:creationId xmlns:a16="http://schemas.microsoft.com/office/drawing/2014/main" id="{13A2456F-4676-AF86-7640-EDB48C33271F}"/>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sp>
        <p:nvSpPr>
          <p:cNvPr id="7" name="Rectangle: Rounded Corners 6">
            <a:extLst>
              <a:ext uri="{FF2B5EF4-FFF2-40B4-BE49-F238E27FC236}">
                <a16:creationId xmlns:a16="http://schemas.microsoft.com/office/drawing/2014/main" id="{FFA34A99-6E01-F7C9-9D26-B985F32FE823}"/>
              </a:ext>
            </a:extLst>
          </p:cNvPr>
          <p:cNvSpPr/>
          <p:nvPr/>
        </p:nvSpPr>
        <p:spPr>
          <a:xfrm>
            <a:off x="211322" y="2511952"/>
            <a:ext cx="5345603" cy="4217984"/>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8" name="Rectangle 7" descr="Doctor male with solid fill">
            <a:extLst>
              <a:ext uri="{FF2B5EF4-FFF2-40B4-BE49-F238E27FC236}">
                <a16:creationId xmlns:a16="http://schemas.microsoft.com/office/drawing/2014/main" id="{ACEF826D-F273-BADD-114B-D1048BAB59B3}"/>
              </a:ext>
            </a:extLst>
          </p:cNvPr>
          <p:cNvSpPr/>
          <p:nvPr/>
        </p:nvSpPr>
        <p:spPr>
          <a:xfrm>
            <a:off x="4442013" y="2621687"/>
            <a:ext cx="981421" cy="981421"/>
          </a:xfrm>
          <a:prstGeom prst="rect">
            <a:avLst/>
          </a:prstGeom>
          <a:blipFill>
            <a:blip>
              <a:extLst>
                <a:ext uri="{96DAC541-7B7A-43D3-8B79-37D633B846F1}">
                  <asvg:svgBlip xmlns:asvg="http://schemas.microsoft.com/office/drawing/2016/SVG/main" r:embed="rId4"/>
                </a:ext>
              </a:extLst>
            </a:blip>
            <a:srcRect/>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
        <p:nvSpPr>
          <p:cNvPr id="9" name="Freeform: Shape 8">
            <a:extLst>
              <a:ext uri="{FF2B5EF4-FFF2-40B4-BE49-F238E27FC236}">
                <a16:creationId xmlns:a16="http://schemas.microsoft.com/office/drawing/2014/main" id="{B4C52ABE-6AEF-E775-0AA1-76ADAFEBEBEB}"/>
              </a:ext>
            </a:extLst>
          </p:cNvPr>
          <p:cNvSpPr/>
          <p:nvPr/>
        </p:nvSpPr>
        <p:spPr>
          <a:xfrm>
            <a:off x="260063" y="1422960"/>
            <a:ext cx="4117084" cy="676263"/>
          </a:xfrm>
          <a:custGeom>
            <a:avLst/>
            <a:gdLst>
              <a:gd name="connsiteX0" fmla="*/ 0 w 3161186"/>
              <a:gd name="connsiteY0" fmla="*/ 0 h 1784402"/>
              <a:gd name="connsiteX1" fmla="*/ 3161186 w 3161186"/>
              <a:gd name="connsiteY1" fmla="*/ 0 h 1784402"/>
              <a:gd name="connsiteX2" fmla="*/ 3161186 w 3161186"/>
              <a:gd name="connsiteY2" fmla="*/ 1784402 h 1784402"/>
              <a:gd name="connsiteX3" fmla="*/ 0 w 3161186"/>
              <a:gd name="connsiteY3" fmla="*/ 1784402 h 1784402"/>
              <a:gd name="connsiteX4" fmla="*/ 0 w 3161186"/>
              <a:gd name="connsiteY4" fmla="*/ 0 h 1784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1186" h="1784402">
                <a:moveTo>
                  <a:pt x="0" y="0"/>
                </a:moveTo>
                <a:lnTo>
                  <a:pt x="3161186" y="0"/>
                </a:lnTo>
                <a:lnTo>
                  <a:pt x="3161186" y="1784402"/>
                </a:lnTo>
                <a:lnTo>
                  <a:pt x="0" y="178440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8849" tIns="188849" rIns="188849" bIns="188849" numCol="1" spcCol="1270" anchor="ctr" anchorCtr="0">
            <a:noAutofit/>
          </a:bodyPr>
          <a:lstStyle/>
          <a:p>
            <a:pPr marL="0" lvl="0" indent="0" algn="l" defTabSz="1111250">
              <a:lnSpc>
                <a:spcPct val="100000"/>
              </a:lnSpc>
              <a:spcBef>
                <a:spcPct val="0"/>
              </a:spcBef>
              <a:spcAft>
                <a:spcPct val="35000"/>
              </a:spcAft>
              <a:buNone/>
            </a:pPr>
            <a:r>
              <a:rPr lang="en-US" sz="2800" kern="1200">
                <a:latin typeface="Open Sans" panose="020B0606030504020204" pitchFamily="34" charset="0"/>
                <a:ea typeface="Open Sans" panose="020B0606030504020204" pitchFamily="34" charset="0"/>
                <a:cs typeface="Open Sans" panose="020B0606030504020204" pitchFamily="34" charset="0"/>
              </a:rPr>
              <a:t>Point of Service (POS)</a:t>
            </a:r>
          </a:p>
        </p:txBody>
      </p:sp>
      <p:sp>
        <p:nvSpPr>
          <p:cNvPr id="10" name="Freeform: Shape 9">
            <a:extLst>
              <a:ext uri="{FF2B5EF4-FFF2-40B4-BE49-F238E27FC236}">
                <a16:creationId xmlns:a16="http://schemas.microsoft.com/office/drawing/2014/main" id="{486D64DF-2C56-576C-ADBF-F5AEF5EB6526}"/>
              </a:ext>
            </a:extLst>
          </p:cNvPr>
          <p:cNvSpPr/>
          <p:nvPr/>
        </p:nvSpPr>
        <p:spPr>
          <a:xfrm>
            <a:off x="114581" y="3244246"/>
            <a:ext cx="5358740" cy="1784402"/>
          </a:xfrm>
          <a:custGeom>
            <a:avLst/>
            <a:gdLst>
              <a:gd name="connsiteX0" fmla="*/ 0 w 2789334"/>
              <a:gd name="connsiteY0" fmla="*/ 0 h 1784402"/>
              <a:gd name="connsiteX1" fmla="*/ 2789334 w 2789334"/>
              <a:gd name="connsiteY1" fmla="*/ 0 h 1784402"/>
              <a:gd name="connsiteX2" fmla="*/ 2789334 w 2789334"/>
              <a:gd name="connsiteY2" fmla="*/ 1784402 h 1784402"/>
              <a:gd name="connsiteX3" fmla="*/ 0 w 2789334"/>
              <a:gd name="connsiteY3" fmla="*/ 1784402 h 1784402"/>
              <a:gd name="connsiteX4" fmla="*/ 0 w 2789334"/>
              <a:gd name="connsiteY4" fmla="*/ 0 h 1784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334" h="1784402">
                <a:moveTo>
                  <a:pt x="0" y="0"/>
                </a:moveTo>
                <a:lnTo>
                  <a:pt x="2789334" y="0"/>
                </a:lnTo>
                <a:lnTo>
                  <a:pt x="2789334" y="1784402"/>
                </a:lnTo>
                <a:lnTo>
                  <a:pt x="0" y="178440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8849" tIns="188849" rIns="188849" bIns="188849" numCol="1" spcCol="1270" anchor="ctr" anchorCtr="0">
            <a:noAutofit/>
          </a:bodyPr>
          <a:lstStyle/>
          <a:p>
            <a:pPr marL="342900" lvl="0" indent="-342900" algn="l" defTabSz="577850">
              <a:lnSpc>
                <a:spcPct val="100000"/>
              </a:lnSpc>
              <a:spcBef>
                <a:spcPct val="0"/>
              </a:spcBef>
              <a:spcAft>
                <a:spcPct val="35000"/>
              </a:spcAft>
              <a:buFont typeface="Arial" panose="020B0604020202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Lower Deductible</a:t>
            </a:r>
          </a:p>
          <a:p>
            <a:pPr marL="342900" lvl="0" indent="-342900" algn="l" defTabSz="577850">
              <a:lnSpc>
                <a:spcPct val="100000"/>
              </a:lnSpc>
              <a:spcBef>
                <a:spcPct val="0"/>
              </a:spcBef>
              <a:spcAft>
                <a:spcPct val="35000"/>
              </a:spcAft>
              <a:buFont typeface="Arial" panose="020B0604020202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Higher paycheck premium deductions</a:t>
            </a:r>
          </a:p>
          <a:p>
            <a:pPr marL="342900" lvl="0" indent="-342900" algn="l" defTabSz="577850">
              <a:lnSpc>
                <a:spcPct val="100000"/>
              </a:lnSpc>
              <a:spcBef>
                <a:spcPct val="0"/>
              </a:spcBef>
              <a:spcAft>
                <a:spcPct val="35000"/>
              </a:spcAft>
              <a:buFont typeface="Arial" panose="020B0604020202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2 Networks:</a:t>
            </a:r>
          </a:p>
          <a:p>
            <a:pPr marL="800100" lvl="2" indent="-342900" defTabSz="577850">
              <a:lnSpc>
                <a:spcPct val="90000"/>
              </a:lnSpc>
              <a:spcBef>
                <a:spcPct val="0"/>
              </a:spcBef>
              <a:spcAft>
                <a:spcPct val="15000"/>
              </a:spcAft>
              <a:buFont typeface="Open Sans" panose="020B0606030504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Augusta Preferred </a:t>
            </a:r>
            <a:r>
              <a:rPr lang="en-US" sz="2400" i="1" kern="1200">
                <a:latin typeface="Open Sans" panose="020B0606030504020204" pitchFamily="34" charset="0"/>
                <a:ea typeface="Open Sans" panose="020B0606030504020204" pitchFamily="34" charset="0"/>
                <a:cs typeface="Open Sans" panose="020B0606030504020204" pitchFamily="34" charset="0"/>
              </a:rPr>
              <a:t>discounted</a:t>
            </a:r>
            <a:endParaRPr lang="en-US" sz="2400" kern="1200">
              <a:latin typeface="Open Sans" panose="020B0606030504020204" pitchFamily="34" charset="0"/>
              <a:ea typeface="Open Sans" panose="020B0606030504020204" pitchFamily="34" charset="0"/>
              <a:cs typeface="Open Sans" panose="020B0606030504020204" pitchFamily="34" charset="0"/>
            </a:endParaRPr>
          </a:p>
          <a:p>
            <a:pPr marL="800100" lvl="2" indent="-342900" defTabSz="577850">
              <a:lnSpc>
                <a:spcPct val="90000"/>
              </a:lnSpc>
              <a:spcBef>
                <a:spcPct val="0"/>
              </a:spcBef>
              <a:spcAft>
                <a:spcPct val="15000"/>
              </a:spcAft>
              <a:buFont typeface="Open Sans" panose="020B0606030504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 Aetna National Network</a:t>
            </a:r>
          </a:p>
        </p:txBody>
      </p:sp>
      <p:sp>
        <p:nvSpPr>
          <p:cNvPr id="15" name="Rectangle: Rounded Corners 14">
            <a:extLst>
              <a:ext uri="{FF2B5EF4-FFF2-40B4-BE49-F238E27FC236}">
                <a16:creationId xmlns:a16="http://schemas.microsoft.com/office/drawing/2014/main" id="{C73F744C-9ED6-E41A-6747-C89419C9D76D}"/>
              </a:ext>
            </a:extLst>
          </p:cNvPr>
          <p:cNvSpPr/>
          <p:nvPr/>
        </p:nvSpPr>
        <p:spPr>
          <a:xfrm>
            <a:off x="5855822" y="2516485"/>
            <a:ext cx="6179603" cy="4217984"/>
          </a:xfrm>
          <a:prstGeom prst="roundRect">
            <a:avLst>
              <a:gd name="adj" fmla="val 10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txBody>
          <a:bodyPr/>
          <a:lstStyle/>
          <a:p>
            <a:endParaRPr lang="en-US"/>
          </a:p>
        </p:txBody>
      </p:sp>
      <p:sp>
        <p:nvSpPr>
          <p:cNvPr id="19" name="Freeform: Shape 18">
            <a:extLst>
              <a:ext uri="{FF2B5EF4-FFF2-40B4-BE49-F238E27FC236}">
                <a16:creationId xmlns:a16="http://schemas.microsoft.com/office/drawing/2014/main" id="{1945C5AC-B2A3-DB14-33FA-7FAD7D4096AA}"/>
              </a:ext>
            </a:extLst>
          </p:cNvPr>
          <p:cNvSpPr/>
          <p:nvPr/>
        </p:nvSpPr>
        <p:spPr>
          <a:xfrm>
            <a:off x="5589067" y="1183322"/>
            <a:ext cx="6446358" cy="1276029"/>
          </a:xfrm>
          <a:custGeom>
            <a:avLst/>
            <a:gdLst>
              <a:gd name="connsiteX0" fmla="*/ 0 w 3161186"/>
              <a:gd name="connsiteY0" fmla="*/ 0 h 1784402"/>
              <a:gd name="connsiteX1" fmla="*/ 3161186 w 3161186"/>
              <a:gd name="connsiteY1" fmla="*/ 0 h 1784402"/>
              <a:gd name="connsiteX2" fmla="*/ 3161186 w 3161186"/>
              <a:gd name="connsiteY2" fmla="*/ 1784402 h 1784402"/>
              <a:gd name="connsiteX3" fmla="*/ 0 w 3161186"/>
              <a:gd name="connsiteY3" fmla="*/ 1784402 h 1784402"/>
              <a:gd name="connsiteX4" fmla="*/ 0 w 3161186"/>
              <a:gd name="connsiteY4" fmla="*/ 0 h 1784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61186" h="1784402">
                <a:moveTo>
                  <a:pt x="0" y="0"/>
                </a:moveTo>
                <a:lnTo>
                  <a:pt x="3161186" y="0"/>
                </a:lnTo>
                <a:lnTo>
                  <a:pt x="3161186" y="1784402"/>
                </a:lnTo>
                <a:lnTo>
                  <a:pt x="0" y="178440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8849" tIns="188849" rIns="188849" bIns="188849" numCol="1" spcCol="1270" anchor="ctr" anchorCtr="0">
            <a:noAutofit/>
          </a:bodyPr>
          <a:lstStyle/>
          <a:p>
            <a:pPr marL="0" lvl="0" indent="0" algn="l" defTabSz="1111250">
              <a:lnSpc>
                <a:spcPct val="100000"/>
              </a:lnSpc>
              <a:spcBef>
                <a:spcPct val="0"/>
              </a:spcBef>
              <a:spcAft>
                <a:spcPct val="35000"/>
              </a:spcAft>
              <a:buNone/>
            </a:pPr>
            <a:r>
              <a:rPr lang="en-US" sz="2800" kern="1200">
                <a:latin typeface="Open Sans" panose="020B0606030504020204" pitchFamily="34" charset="0"/>
                <a:ea typeface="Open Sans" panose="020B0606030504020204" pitchFamily="34" charset="0"/>
                <a:cs typeface="Open Sans" panose="020B0606030504020204" pitchFamily="34" charset="0"/>
              </a:rPr>
              <a:t>High-Deductible Health Plan (HDHP) with Health Savings Account </a:t>
            </a:r>
          </a:p>
        </p:txBody>
      </p:sp>
      <p:sp>
        <p:nvSpPr>
          <p:cNvPr id="20" name="Freeform: Shape 19">
            <a:extLst>
              <a:ext uri="{FF2B5EF4-FFF2-40B4-BE49-F238E27FC236}">
                <a16:creationId xmlns:a16="http://schemas.microsoft.com/office/drawing/2014/main" id="{1CF8D352-450E-5A19-34F0-14565D461900}"/>
              </a:ext>
            </a:extLst>
          </p:cNvPr>
          <p:cNvSpPr/>
          <p:nvPr/>
        </p:nvSpPr>
        <p:spPr>
          <a:xfrm>
            <a:off x="6095999" y="2511952"/>
            <a:ext cx="5981419" cy="4222517"/>
          </a:xfrm>
          <a:custGeom>
            <a:avLst/>
            <a:gdLst>
              <a:gd name="connsiteX0" fmla="*/ 0 w 2789334"/>
              <a:gd name="connsiteY0" fmla="*/ 0 h 1784402"/>
              <a:gd name="connsiteX1" fmla="*/ 2789334 w 2789334"/>
              <a:gd name="connsiteY1" fmla="*/ 0 h 1784402"/>
              <a:gd name="connsiteX2" fmla="*/ 2789334 w 2789334"/>
              <a:gd name="connsiteY2" fmla="*/ 1784402 h 1784402"/>
              <a:gd name="connsiteX3" fmla="*/ 0 w 2789334"/>
              <a:gd name="connsiteY3" fmla="*/ 1784402 h 1784402"/>
              <a:gd name="connsiteX4" fmla="*/ 0 w 2789334"/>
              <a:gd name="connsiteY4" fmla="*/ 0 h 17844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89334" h="1784402">
                <a:moveTo>
                  <a:pt x="0" y="0"/>
                </a:moveTo>
                <a:lnTo>
                  <a:pt x="2789334" y="0"/>
                </a:lnTo>
                <a:lnTo>
                  <a:pt x="2789334" y="1784402"/>
                </a:lnTo>
                <a:lnTo>
                  <a:pt x="0" y="178440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88849" tIns="188849" rIns="188849" bIns="188849" numCol="1" spcCol="1270" anchor="t" anchorCtr="0">
            <a:noAutofit/>
          </a:bodyPr>
          <a:lstStyle/>
          <a:p>
            <a:pPr marL="342900" lvl="0" indent="-342900" algn="l" defTabSz="577850">
              <a:lnSpc>
                <a:spcPct val="100000"/>
              </a:lnSpc>
              <a:spcBef>
                <a:spcPct val="0"/>
              </a:spcBef>
              <a:spcAft>
                <a:spcPct val="35000"/>
              </a:spcAft>
              <a:buFont typeface="Arial" panose="020B0604020202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Higher Deductible</a:t>
            </a:r>
          </a:p>
          <a:p>
            <a:pPr marL="342900" lvl="0" indent="-342900" algn="l" defTabSz="577850">
              <a:lnSpc>
                <a:spcPct val="100000"/>
              </a:lnSpc>
              <a:spcBef>
                <a:spcPct val="0"/>
              </a:spcBef>
              <a:spcAft>
                <a:spcPct val="35000"/>
              </a:spcAft>
              <a:buFont typeface="Arial" panose="020B0604020202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Lower paycheck premium deductions</a:t>
            </a:r>
          </a:p>
          <a:p>
            <a:pPr marL="342900" lvl="0" indent="-342900" algn="l" defTabSz="577850">
              <a:lnSpc>
                <a:spcPct val="100000"/>
              </a:lnSpc>
              <a:spcBef>
                <a:spcPct val="0"/>
              </a:spcBef>
              <a:spcAft>
                <a:spcPct val="35000"/>
              </a:spcAft>
              <a:buFont typeface="Arial" panose="020B0604020202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Augusta Health contributes towards a Health Savings Account (HSA) </a:t>
            </a:r>
          </a:p>
          <a:p>
            <a:pPr marL="342900" lvl="0" indent="-342900" algn="l" defTabSz="577850">
              <a:lnSpc>
                <a:spcPct val="100000"/>
              </a:lnSpc>
              <a:spcBef>
                <a:spcPct val="0"/>
              </a:spcBef>
              <a:spcAft>
                <a:spcPct val="35000"/>
              </a:spcAft>
              <a:buFont typeface="Arial" panose="020B0604020202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2 Networks:</a:t>
            </a:r>
          </a:p>
          <a:p>
            <a:pPr marL="800100" lvl="1" indent="-342900" defTabSz="577850">
              <a:spcBef>
                <a:spcPct val="0"/>
              </a:spcBef>
              <a:spcAft>
                <a:spcPct val="35000"/>
              </a:spcAft>
              <a:buFont typeface="Open Sans" panose="020B0606030504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 Augusta Preferred discounted</a:t>
            </a:r>
          </a:p>
          <a:p>
            <a:pPr marL="800100" lvl="1" indent="-342900" defTabSz="577850">
              <a:spcBef>
                <a:spcPct val="0"/>
              </a:spcBef>
              <a:spcAft>
                <a:spcPct val="35000"/>
              </a:spcAft>
              <a:buFont typeface="Open Sans" panose="020B0606030504020204" pitchFamily="34" charset="0"/>
              <a:buChar char="−"/>
            </a:pPr>
            <a:r>
              <a:rPr lang="en-US" sz="2400" kern="1200">
                <a:latin typeface="Open Sans" panose="020B0606030504020204" pitchFamily="34" charset="0"/>
                <a:ea typeface="Open Sans" panose="020B0606030504020204" pitchFamily="34" charset="0"/>
                <a:cs typeface="Open Sans" panose="020B0606030504020204" pitchFamily="34" charset="0"/>
              </a:rPr>
              <a:t>  Aetna National Network</a:t>
            </a:r>
          </a:p>
        </p:txBody>
      </p:sp>
      <p:sp>
        <p:nvSpPr>
          <p:cNvPr id="21" name="Rectangle 20" descr="Stethoscope">
            <a:extLst>
              <a:ext uri="{FF2B5EF4-FFF2-40B4-BE49-F238E27FC236}">
                <a16:creationId xmlns:a16="http://schemas.microsoft.com/office/drawing/2014/main" id="{C152DD70-46C0-9917-BA11-9399ECFDE658}"/>
              </a:ext>
            </a:extLst>
          </p:cNvPr>
          <p:cNvSpPr/>
          <p:nvPr/>
        </p:nvSpPr>
        <p:spPr>
          <a:xfrm>
            <a:off x="11010378" y="2621687"/>
            <a:ext cx="882724" cy="807313"/>
          </a:xfrm>
          <a:prstGeom prst="rect">
            <a:avLst/>
          </a:prstGeom>
          <a:blipFill>
            <a:blip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US"/>
          </a:p>
        </p:txBody>
      </p:sp>
    </p:spTree>
    <p:custDataLst>
      <p:tags r:id="rId1"/>
    </p:custDataLst>
    <p:extLst>
      <p:ext uri="{BB962C8B-B14F-4D97-AF65-F5344CB8AC3E}">
        <p14:creationId xmlns:p14="http://schemas.microsoft.com/office/powerpoint/2010/main" val="23337293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B7C319AF-DAB8-A7C6-6234-9DC5D2C69285}"/>
              </a:ext>
            </a:extLst>
          </p:cNvPr>
          <p:cNvSpPr txBox="1">
            <a:spLocks/>
          </p:cNvSpPr>
          <p:nvPr/>
        </p:nvSpPr>
        <p:spPr>
          <a:xfrm>
            <a:off x="1355795" y="603839"/>
            <a:ext cx="9681594" cy="553991"/>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Point of Service (POS) Medical Plan Option</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IN" sz="2800" b="0" i="0" u="none" strike="noStrike" kern="1200" cap="none" spc="0" normalizeH="0" baseline="0" noProof="0">
              <a:ln>
                <a:noFill/>
              </a:ln>
              <a:solidFill>
                <a:srgbClr val="3D4D55">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58220954-BB98-39DC-7C05-6004258A8007}"/>
              </a:ext>
            </a:extLst>
          </p:cNvPr>
          <p:cNvGrpSpPr/>
          <p:nvPr/>
        </p:nvGrpSpPr>
        <p:grpSpPr>
          <a:xfrm>
            <a:off x="260063" y="239134"/>
            <a:ext cx="1008242" cy="911214"/>
            <a:chOff x="260063" y="239134"/>
            <a:chExt cx="1008242" cy="911214"/>
          </a:xfrm>
        </p:grpSpPr>
        <p:sp>
          <p:nvSpPr>
            <p:cNvPr id="14" name="Oval 13">
              <a:extLst>
                <a:ext uri="{FF2B5EF4-FFF2-40B4-BE49-F238E27FC236}">
                  <a16:creationId xmlns:a16="http://schemas.microsoft.com/office/drawing/2014/main" id="{7F36DB8D-7B43-4156-4F6A-A128194AB3E2}"/>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15" name="Group 14">
              <a:extLst>
                <a:ext uri="{FF2B5EF4-FFF2-40B4-BE49-F238E27FC236}">
                  <a16:creationId xmlns:a16="http://schemas.microsoft.com/office/drawing/2014/main" id="{9FEC47A8-D6AD-04DD-B0E8-A60C529FC632}"/>
                </a:ext>
              </a:extLst>
            </p:cNvPr>
            <p:cNvGrpSpPr/>
            <p:nvPr/>
          </p:nvGrpSpPr>
          <p:grpSpPr>
            <a:xfrm>
              <a:off x="471097" y="401653"/>
              <a:ext cx="586178" cy="586176"/>
              <a:chOff x="1903413" y="1016000"/>
              <a:chExt cx="319088" cy="319087"/>
            </a:xfrm>
            <a:noFill/>
          </p:grpSpPr>
          <p:sp>
            <p:nvSpPr>
              <p:cNvPr id="16" name="Rectangle 6">
                <a:extLst>
                  <a:ext uri="{FF2B5EF4-FFF2-40B4-BE49-F238E27FC236}">
                    <a16:creationId xmlns:a16="http://schemas.microsoft.com/office/drawing/2014/main" id="{87A0D49A-9A00-DEFF-04F2-E1103B54BCDD}"/>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7" name="Rectangle 7">
                <a:extLst>
                  <a:ext uri="{FF2B5EF4-FFF2-40B4-BE49-F238E27FC236}">
                    <a16:creationId xmlns:a16="http://schemas.microsoft.com/office/drawing/2014/main" id="{EDD3A646-2847-EDC4-BE20-9942DA145D74}"/>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8" name="Rectangle 8">
                <a:extLst>
                  <a:ext uri="{FF2B5EF4-FFF2-40B4-BE49-F238E27FC236}">
                    <a16:creationId xmlns:a16="http://schemas.microsoft.com/office/drawing/2014/main" id="{5C526A08-B10C-E394-8991-E46F1C6AEA67}"/>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9" name="Rectangle 9">
                <a:extLst>
                  <a:ext uri="{FF2B5EF4-FFF2-40B4-BE49-F238E27FC236}">
                    <a16:creationId xmlns:a16="http://schemas.microsoft.com/office/drawing/2014/main" id="{057D4B9D-CB6F-F02E-DB46-4E3DD20D724A}"/>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sp>
        <p:nvSpPr>
          <p:cNvPr id="20" name="Title 10">
            <a:extLst>
              <a:ext uri="{FF2B5EF4-FFF2-40B4-BE49-F238E27FC236}">
                <a16:creationId xmlns:a16="http://schemas.microsoft.com/office/drawing/2014/main" id="{29792F47-18EC-7C52-723E-4E47EE5AD159}"/>
              </a:ext>
            </a:extLst>
          </p:cNvPr>
          <p:cNvSpPr txBox="1">
            <a:spLocks/>
          </p:cNvSpPr>
          <p:nvPr/>
        </p:nvSpPr>
        <p:spPr>
          <a:xfrm>
            <a:off x="1355795" y="1187112"/>
            <a:ext cx="9681594" cy="55399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Calendar Year 2026</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IN" sz="2800" b="0" i="0" u="none" strike="noStrike" kern="1200" cap="none" spc="0" normalizeH="0" baseline="0" noProof="0" dirty="0">
              <a:ln>
                <a:noFill/>
              </a:ln>
              <a:solidFill>
                <a:srgbClr val="3D4D55">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4" name="Picture 3">
            <a:extLst>
              <a:ext uri="{FF2B5EF4-FFF2-40B4-BE49-F238E27FC236}">
                <a16:creationId xmlns:a16="http://schemas.microsoft.com/office/drawing/2014/main" id="{FBA5D613-5962-15DC-2CA1-FF1EB381C6AC}"/>
              </a:ext>
            </a:extLst>
          </p:cNvPr>
          <p:cNvPicPr>
            <a:picLocks noChangeAspect="1"/>
          </p:cNvPicPr>
          <p:nvPr/>
        </p:nvPicPr>
        <p:blipFill>
          <a:blip r:embed="rId4"/>
          <a:stretch>
            <a:fillRect/>
          </a:stretch>
        </p:blipFill>
        <p:spPr>
          <a:xfrm>
            <a:off x="1926163" y="2153405"/>
            <a:ext cx="7054874" cy="2792245"/>
          </a:xfrm>
          <a:prstGeom prst="rect">
            <a:avLst/>
          </a:prstGeom>
        </p:spPr>
      </p:pic>
    </p:spTree>
    <p:custDataLst>
      <p:tags r:id="rId1"/>
    </p:custDataLst>
    <p:extLst>
      <p:ext uri="{BB962C8B-B14F-4D97-AF65-F5344CB8AC3E}">
        <p14:creationId xmlns:p14="http://schemas.microsoft.com/office/powerpoint/2010/main" val="31360569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B7C319AF-DAB8-A7C6-6234-9DC5D2C69285}"/>
              </a:ext>
            </a:extLst>
          </p:cNvPr>
          <p:cNvSpPr txBox="1">
            <a:spLocks/>
          </p:cNvSpPr>
          <p:nvPr/>
        </p:nvSpPr>
        <p:spPr>
          <a:xfrm>
            <a:off x="1356500" y="365969"/>
            <a:ext cx="10080930" cy="553991"/>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High-Deductible Medical Plan (HDHP) Option</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IN" sz="2800" b="0" i="0" u="none" strike="noStrike" kern="1200" cap="none" spc="0" normalizeH="0" baseline="0" noProof="0">
              <a:ln>
                <a:noFill/>
              </a:ln>
              <a:solidFill>
                <a:srgbClr val="3D4D55">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 name="Group 4">
            <a:extLst>
              <a:ext uri="{FF2B5EF4-FFF2-40B4-BE49-F238E27FC236}">
                <a16:creationId xmlns:a16="http://schemas.microsoft.com/office/drawing/2014/main" id="{D01A1E7A-0B0F-60E6-02AB-02E8A1479695}"/>
              </a:ext>
            </a:extLst>
          </p:cNvPr>
          <p:cNvGrpSpPr>
            <a:grpSpLocks noChangeAspect="1"/>
          </p:cNvGrpSpPr>
          <p:nvPr/>
        </p:nvGrpSpPr>
        <p:grpSpPr bwMode="auto">
          <a:xfrm>
            <a:off x="11117757" y="429911"/>
            <a:ext cx="442231" cy="548640"/>
            <a:chOff x="491" y="658"/>
            <a:chExt cx="433" cy="430"/>
          </a:xfrm>
          <a:solidFill>
            <a:schemeClr val="bg1"/>
          </a:solidFill>
        </p:grpSpPr>
        <p:sp>
          <p:nvSpPr>
            <p:cNvPr id="5" name="Freeform 5">
              <a:extLst>
                <a:ext uri="{FF2B5EF4-FFF2-40B4-BE49-F238E27FC236}">
                  <a16:creationId xmlns:a16="http://schemas.microsoft.com/office/drawing/2014/main" id="{1AD1CD60-AA71-DDDA-DDD4-A7E4993EC844}"/>
                </a:ext>
              </a:extLst>
            </p:cNvPr>
            <p:cNvSpPr>
              <a:spLocks noEditPoints="1"/>
            </p:cNvSpPr>
            <p:nvPr/>
          </p:nvSpPr>
          <p:spPr bwMode="auto">
            <a:xfrm>
              <a:off x="704" y="873"/>
              <a:ext cx="220" cy="215"/>
            </a:xfrm>
            <a:custGeom>
              <a:avLst/>
              <a:gdLst>
                <a:gd name="T0" fmla="*/ 72 w 144"/>
                <a:gd name="T1" fmla="*/ 144 h 144"/>
                <a:gd name="T2" fmla="*/ 0 w 144"/>
                <a:gd name="T3" fmla="*/ 72 h 144"/>
                <a:gd name="T4" fmla="*/ 72 w 144"/>
                <a:gd name="T5" fmla="*/ 0 h 144"/>
                <a:gd name="T6" fmla="*/ 144 w 144"/>
                <a:gd name="T7" fmla="*/ 72 h 144"/>
                <a:gd name="T8" fmla="*/ 72 w 144"/>
                <a:gd name="T9" fmla="*/ 144 h 144"/>
                <a:gd name="T10" fmla="*/ 72 w 144"/>
                <a:gd name="T11" fmla="*/ 12 h 144"/>
                <a:gd name="T12" fmla="*/ 12 w 144"/>
                <a:gd name="T13" fmla="*/ 72 h 144"/>
                <a:gd name="T14" fmla="*/ 72 w 144"/>
                <a:gd name="T15" fmla="*/ 132 h 144"/>
                <a:gd name="T16" fmla="*/ 132 w 144"/>
                <a:gd name="T17" fmla="*/ 72 h 144"/>
                <a:gd name="T18" fmla="*/ 72 w 144"/>
                <a:gd name="T19" fmla="*/ 1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4" h="144">
                  <a:moveTo>
                    <a:pt x="72" y="144"/>
                  </a:moveTo>
                  <a:cubicBezTo>
                    <a:pt x="32" y="144"/>
                    <a:pt x="0" y="112"/>
                    <a:pt x="0" y="72"/>
                  </a:cubicBezTo>
                  <a:cubicBezTo>
                    <a:pt x="0" y="32"/>
                    <a:pt x="32" y="0"/>
                    <a:pt x="72" y="0"/>
                  </a:cubicBezTo>
                  <a:cubicBezTo>
                    <a:pt x="111" y="0"/>
                    <a:pt x="144" y="32"/>
                    <a:pt x="144" y="72"/>
                  </a:cubicBezTo>
                  <a:cubicBezTo>
                    <a:pt x="144" y="112"/>
                    <a:pt x="111" y="144"/>
                    <a:pt x="72" y="144"/>
                  </a:cubicBezTo>
                  <a:close/>
                  <a:moveTo>
                    <a:pt x="72" y="12"/>
                  </a:moveTo>
                  <a:cubicBezTo>
                    <a:pt x="38" y="12"/>
                    <a:pt x="12" y="39"/>
                    <a:pt x="12" y="72"/>
                  </a:cubicBezTo>
                  <a:cubicBezTo>
                    <a:pt x="12" y="105"/>
                    <a:pt x="38" y="132"/>
                    <a:pt x="72" y="132"/>
                  </a:cubicBezTo>
                  <a:cubicBezTo>
                    <a:pt x="105" y="132"/>
                    <a:pt x="132" y="105"/>
                    <a:pt x="132" y="72"/>
                  </a:cubicBezTo>
                  <a:cubicBezTo>
                    <a:pt x="132" y="39"/>
                    <a:pt x="105" y="12"/>
                    <a:pt x="72"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sp>
          <p:nvSpPr>
            <p:cNvPr id="6" name="Freeform 6">
              <a:extLst>
                <a:ext uri="{FF2B5EF4-FFF2-40B4-BE49-F238E27FC236}">
                  <a16:creationId xmlns:a16="http://schemas.microsoft.com/office/drawing/2014/main" id="{F62B2D22-A1BD-F0D9-9076-30AC43406DC3}"/>
                </a:ext>
              </a:extLst>
            </p:cNvPr>
            <p:cNvSpPr>
              <a:spLocks/>
            </p:cNvSpPr>
            <p:nvPr/>
          </p:nvSpPr>
          <p:spPr bwMode="auto">
            <a:xfrm>
              <a:off x="780" y="926"/>
              <a:ext cx="66" cy="109"/>
            </a:xfrm>
            <a:custGeom>
              <a:avLst/>
              <a:gdLst>
                <a:gd name="T0" fmla="*/ 22 w 43"/>
                <a:gd name="T1" fmla="*/ 73 h 73"/>
                <a:gd name="T2" fmla="*/ 0 w 43"/>
                <a:gd name="T3" fmla="*/ 52 h 73"/>
                <a:gd name="T4" fmla="*/ 6 w 43"/>
                <a:gd name="T5" fmla="*/ 46 h 73"/>
                <a:gd name="T6" fmla="*/ 12 w 43"/>
                <a:gd name="T7" fmla="*/ 52 h 73"/>
                <a:gd name="T8" fmla="*/ 22 w 43"/>
                <a:gd name="T9" fmla="*/ 61 h 73"/>
                <a:gd name="T10" fmla="*/ 31 w 43"/>
                <a:gd name="T11" fmla="*/ 52 h 73"/>
                <a:gd name="T12" fmla="*/ 22 w 43"/>
                <a:gd name="T13" fmla="*/ 42 h 73"/>
                <a:gd name="T14" fmla="*/ 0 w 43"/>
                <a:gd name="T15" fmla="*/ 21 h 73"/>
                <a:gd name="T16" fmla="*/ 22 w 43"/>
                <a:gd name="T17" fmla="*/ 0 h 73"/>
                <a:gd name="T18" fmla="*/ 43 w 43"/>
                <a:gd name="T19" fmla="*/ 21 h 73"/>
                <a:gd name="T20" fmla="*/ 37 w 43"/>
                <a:gd name="T21" fmla="*/ 27 h 73"/>
                <a:gd name="T22" fmla="*/ 31 w 43"/>
                <a:gd name="T23" fmla="*/ 21 h 73"/>
                <a:gd name="T24" fmla="*/ 22 w 43"/>
                <a:gd name="T25" fmla="*/ 12 h 73"/>
                <a:gd name="T26" fmla="*/ 12 w 43"/>
                <a:gd name="T27" fmla="*/ 21 h 73"/>
                <a:gd name="T28" fmla="*/ 22 w 43"/>
                <a:gd name="T29" fmla="*/ 30 h 73"/>
                <a:gd name="T30" fmla="*/ 43 w 43"/>
                <a:gd name="T31" fmla="*/ 52 h 73"/>
                <a:gd name="T32" fmla="*/ 22 w 43"/>
                <a:gd name="T33"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73">
                  <a:moveTo>
                    <a:pt x="22" y="73"/>
                  </a:moveTo>
                  <a:cubicBezTo>
                    <a:pt x="10" y="73"/>
                    <a:pt x="0" y="63"/>
                    <a:pt x="0" y="52"/>
                  </a:cubicBezTo>
                  <a:cubicBezTo>
                    <a:pt x="0" y="48"/>
                    <a:pt x="3" y="46"/>
                    <a:pt x="6" y="46"/>
                  </a:cubicBezTo>
                  <a:cubicBezTo>
                    <a:pt x="10" y="46"/>
                    <a:pt x="12" y="48"/>
                    <a:pt x="12" y="52"/>
                  </a:cubicBezTo>
                  <a:cubicBezTo>
                    <a:pt x="12" y="57"/>
                    <a:pt x="16" y="61"/>
                    <a:pt x="22" y="61"/>
                  </a:cubicBezTo>
                  <a:cubicBezTo>
                    <a:pt x="27" y="61"/>
                    <a:pt x="31" y="57"/>
                    <a:pt x="31" y="52"/>
                  </a:cubicBezTo>
                  <a:cubicBezTo>
                    <a:pt x="31" y="46"/>
                    <a:pt x="27" y="42"/>
                    <a:pt x="22" y="42"/>
                  </a:cubicBezTo>
                  <a:cubicBezTo>
                    <a:pt x="10" y="42"/>
                    <a:pt x="0" y="33"/>
                    <a:pt x="0" y="21"/>
                  </a:cubicBezTo>
                  <a:cubicBezTo>
                    <a:pt x="0" y="9"/>
                    <a:pt x="10" y="0"/>
                    <a:pt x="22" y="0"/>
                  </a:cubicBezTo>
                  <a:cubicBezTo>
                    <a:pt x="33" y="0"/>
                    <a:pt x="43" y="9"/>
                    <a:pt x="43" y="21"/>
                  </a:cubicBezTo>
                  <a:cubicBezTo>
                    <a:pt x="43" y="24"/>
                    <a:pt x="40" y="27"/>
                    <a:pt x="37" y="27"/>
                  </a:cubicBezTo>
                  <a:cubicBezTo>
                    <a:pt x="34" y="27"/>
                    <a:pt x="31" y="24"/>
                    <a:pt x="31" y="21"/>
                  </a:cubicBezTo>
                  <a:cubicBezTo>
                    <a:pt x="31" y="16"/>
                    <a:pt x="27" y="12"/>
                    <a:pt x="22" y="12"/>
                  </a:cubicBezTo>
                  <a:cubicBezTo>
                    <a:pt x="16" y="12"/>
                    <a:pt x="12" y="16"/>
                    <a:pt x="12" y="21"/>
                  </a:cubicBezTo>
                  <a:cubicBezTo>
                    <a:pt x="12" y="26"/>
                    <a:pt x="16" y="30"/>
                    <a:pt x="22" y="30"/>
                  </a:cubicBezTo>
                  <a:cubicBezTo>
                    <a:pt x="33" y="30"/>
                    <a:pt x="43" y="40"/>
                    <a:pt x="43" y="52"/>
                  </a:cubicBezTo>
                  <a:cubicBezTo>
                    <a:pt x="43" y="63"/>
                    <a:pt x="33" y="73"/>
                    <a:pt x="22"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sp>
          <p:nvSpPr>
            <p:cNvPr id="7" name="Freeform 7">
              <a:extLst>
                <a:ext uri="{FF2B5EF4-FFF2-40B4-BE49-F238E27FC236}">
                  <a16:creationId xmlns:a16="http://schemas.microsoft.com/office/drawing/2014/main" id="{DDB1D93B-6B24-5CA6-8D73-E1B3E2C69D8D}"/>
                </a:ext>
              </a:extLst>
            </p:cNvPr>
            <p:cNvSpPr>
              <a:spLocks/>
            </p:cNvSpPr>
            <p:nvPr/>
          </p:nvSpPr>
          <p:spPr bwMode="auto">
            <a:xfrm>
              <a:off x="804" y="1017"/>
              <a:ext cx="19" cy="33"/>
            </a:xfrm>
            <a:custGeom>
              <a:avLst/>
              <a:gdLst>
                <a:gd name="T0" fmla="*/ 6 w 12"/>
                <a:gd name="T1" fmla="*/ 22 h 22"/>
                <a:gd name="T2" fmla="*/ 0 w 12"/>
                <a:gd name="T3" fmla="*/ 16 h 22"/>
                <a:gd name="T4" fmla="*/ 0 w 12"/>
                <a:gd name="T5" fmla="*/ 6 h 22"/>
                <a:gd name="T6" fmla="*/ 6 w 12"/>
                <a:gd name="T7" fmla="*/ 0 h 22"/>
                <a:gd name="T8" fmla="*/ 12 w 12"/>
                <a:gd name="T9" fmla="*/ 6 h 22"/>
                <a:gd name="T10" fmla="*/ 12 w 12"/>
                <a:gd name="T11" fmla="*/ 16 h 22"/>
                <a:gd name="T12" fmla="*/ 6 w 12"/>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12" h="22">
                  <a:moveTo>
                    <a:pt x="6" y="22"/>
                  </a:moveTo>
                  <a:cubicBezTo>
                    <a:pt x="2" y="22"/>
                    <a:pt x="0" y="19"/>
                    <a:pt x="0" y="16"/>
                  </a:cubicBezTo>
                  <a:cubicBezTo>
                    <a:pt x="0" y="6"/>
                    <a:pt x="0" y="6"/>
                    <a:pt x="0" y="6"/>
                  </a:cubicBezTo>
                  <a:cubicBezTo>
                    <a:pt x="0" y="3"/>
                    <a:pt x="2" y="0"/>
                    <a:pt x="6" y="0"/>
                  </a:cubicBezTo>
                  <a:cubicBezTo>
                    <a:pt x="9" y="0"/>
                    <a:pt x="12" y="3"/>
                    <a:pt x="12" y="6"/>
                  </a:cubicBezTo>
                  <a:cubicBezTo>
                    <a:pt x="12" y="16"/>
                    <a:pt x="12" y="16"/>
                    <a:pt x="12" y="16"/>
                  </a:cubicBezTo>
                  <a:cubicBezTo>
                    <a:pt x="12" y="19"/>
                    <a:pt x="9" y="22"/>
                    <a:pt x="6" y="2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sp>
          <p:nvSpPr>
            <p:cNvPr id="8" name="Freeform 8">
              <a:extLst>
                <a:ext uri="{FF2B5EF4-FFF2-40B4-BE49-F238E27FC236}">
                  <a16:creationId xmlns:a16="http://schemas.microsoft.com/office/drawing/2014/main" id="{98971781-C993-FE79-0D5C-BA6100CE68BB}"/>
                </a:ext>
              </a:extLst>
            </p:cNvPr>
            <p:cNvSpPr>
              <a:spLocks/>
            </p:cNvSpPr>
            <p:nvPr/>
          </p:nvSpPr>
          <p:spPr bwMode="auto">
            <a:xfrm>
              <a:off x="804" y="909"/>
              <a:ext cx="19" cy="35"/>
            </a:xfrm>
            <a:custGeom>
              <a:avLst/>
              <a:gdLst>
                <a:gd name="T0" fmla="*/ 6 w 12"/>
                <a:gd name="T1" fmla="*/ 23 h 23"/>
                <a:gd name="T2" fmla="*/ 0 w 12"/>
                <a:gd name="T3" fmla="*/ 17 h 23"/>
                <a:gd name="T4" fmla="*/ 0 w 12"/>
                <a:gd name="T5" fmla="*/ 6 h 23"/>
                <a:gd name="T6" fmla="*/ 6 w 12"/>
                <a:gd name="T7" fmla="*/ 0 h 23"/>
                <a:gd name="T8" fmla="*/ 12 w 12"/>
                <a:gd name="T9" fmla="*/ 6 h 23"/>
                <a:gd name="T10" fmla="*/ 12 w 12"/>
                <a:gd name="T11" fmla="*/ 17 h 23"/>
                <a:gd name="T12" fmla="*/ 6 w 12"/>
                <a:gd name="T13" fmla="*/ 23 h 23"/>
              </a:gdLst>
              <a:ahLst/>
              <a:cxnLst>
                <a:cxn ang="0">
                  <a:pos x="T0" y="T1"/>
                </a:cxn>
                <a:cxn ang="0">
                  <a:pos x="T2" y="T3"/>
                </a:cxn>
                <a:cxn ang="0">
                  <a:pos x="T4" y="T5"/>
                </a:cxn>
                <a:cxn ang="0">
                  <a:pos x="T6" y="T7"/>
                </a:cxn>
                <a:cxn ang="0">
                  <a:pos x="T8" y="T9"/>
                </a:cxn>
                <a:cxn ang="0">
                  <a:pos x="T10" y="T11"/>
                </a:cxn>
                <a:cxn ang="0">
                  <a:pos x="T12" y="T13"/>
                </a:cxn>
              </a:cxnLst>
              <a:rect l="0" t="0" r="r" b="b"/>
              <a:pathLst>
                <a:path w="12" h="23">
                  <a:moveTo>
                    <a:pt x="6" y="23"/>
                  </a:moveTo>
                  <a:cubicBezTo>
                    <a:pt x="2" y="23"/>
                    <a:pt x="0" y="20"/>
                    <a:pt x="0" y="17"/>
                  </a:cubicBezTo>
                  <a:cubicBezTo>
                    <a:pt x="0" y="6"/>
                    <a:pt x="0" y="6"/>
                    <a:pt x="0" y="6"/>
                  </a:cubicBezTo>
                  <a:cubicBezTo>
                    <a:pt x="0" y="3"/>
                    <a:pt x="2" y="0"/>
                    <a:pt x="6" y="0"/>
                  </a:cubicBezTo>
                  <a:cubicBezTo>
                    <a:pt x="9" y="0"/>
                    <a:pt x="12" y="3"/>
                    <a:pt x="12" y="6"/>
                  </a:cubicBezTo>
                  <a:cubicBezTo>
                    <a:pt x="12" y="17"/>
                    <a:pt x="12" y="17"/>
                    <a:pt x="12" y="17"/>
                  </a:cubicBezTo>
                  <a:cubicBezTo>
                    <a:pt x="12" y="20"/>
                    <a:pt x="9" y="23"/>
                    <a:pt x="6"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sp>
          <p:nvSpPr>
            <p:cNvPr id="9" name="Freeform 9">
              <a:extLst>
                <a:ext uri="{FF2B5EF4-FFF2-40B4-BE49-F238E27FC236}">
                  <a16:creationId xmlns:a16="http://schemas.microsoft.com/office/drawing/2014/main" id="{C77EB57E-CFD8-5B46-91BF-50B85E5F484A}"/>
                </a:ext>
              </a:extLst>
            </p:cNvPr>
            <p:cNvSpPr>
              <a:spLocks noEditPoints="1"/>
            </p:cNvSpPr>
            <p:nvPr/>
          </p:nvSpPr>
          <p:spPr bwMode="auto">
            <a:xfrm>
              <a:off x="528" y="658"/>
              <a:ext cx="147" cy="144"/>
            </a:xfrm>
            <a:custGeom>
              <a:avLst/>
              <a:gdLst>
                <a:gd name="T0" fmla="*/ 48 w 96"/>
                <a:gd name="T1" fmla="*/ 96 h 96"/>
                <a:gd name="T2" fmla="*/ 0 w 96"/>
                <a:gd name="T3" fmla="*/ 48 h 96"/>
                <a:gd name="T4" fmla="*/ 48 w 96"/>
                <a:gd name="T5" fmla="*/ 0 h 96"/>
                <a:gd name="T6" fmla="*/ 96 w 96"/>
                <a:gd name="T7" fmla="*/ 48 h 96"/>
                <a:gd name="T8" fmla="*/ 48 w 96"/>
                <a:gd name="T9" fmla="*/ 96 h 96"/>
                <a:gd name="T10" fmla="*/ 48 w 96"/>
                <a:gd name="T11" fmla="*/ 12 h 96"/>
                <a:gd name="T12" fmla="*/ 12 w 96"/>
                <a:gd name="T13" fmla="*/ 48 h 96"/>
                <a:gd name="T14" fmla="*/ 48 w 96"/>
                <a:gd name="T15" fmla="*/ 84 h 96"/>
                <a:gd name="T16" fmla="*/ 84 w 96"/>
                <a:gd name="T17" fmla="*/ 48 h 96"/>
                <a:gd name="T18" fmla="*/ 48 w 96"/>
                <a:gd name="T19"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96"/>
                  </a:moveTo>
                  <a:cubicBezTo>
                    <a:pt x="22" y="96"/>
                    <a:pt x="0" y="75"/>
                    <a:pt x="0" y="48"/>
                  </a:cubicBezTo>
                  <a:cubicBezTo>
                    <a:pt x="0" y="22"/>
                    <a:pt x="22" y="0"/>
                    <a:pt x="48" y="0"/>
                  </a:cubicBezTo>
                  <a:cubicBezTo>
                    <a:pt x="75" y="0"/>
                    <a:pt x="96" y="22"/>
                    <a:pt x="96" y="48"/>
                  </a:cubicBezTo>
                  <a:cubicBezTo>
                    <a:pt x="96" y="75"/>
                    <a:pt x="75" y="96"/>
                    <a:pt x="48" y="96"/>
                  </a:cubicBezTo>
                  <a:close/>
                  <a:moveTo>
                    <a:pt x="48" y="12"/>
                  </a:moveTo>
                  <a:cubicBezTo>
                    <a:pt x="28" y="12"/>
                    <a:pt x="12" y="28"/>
                    <a:pt x="12" y="48"/>
                  </a:cubicBezTo>
                  <a:cubicBezTo>
                    <a:pt x="12" y="68"/>
                    <a:pt x="28" y="84"/>
                    <a:pt x="48" y="84"/>
                  </a:cubicBezTo>
                  <a:cubicBezTo>
                    <a:pt x="68" y="84"/>
                    <a:pt x="84" y="68"/>
                    <a:pt x="84" y="48"/>
                  </a:cubicBezTo>
                  <a:cubicBezTo>
                    <a:pt x="84" y="28"/>
                    <a:pt x="68" y="12"/>
                    <a:pt x="48"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Freeform 10">
              <a:extLst>
                <a:ext uri="{FF2B5EF4-FFF2-40B4-BE49-F238E27FC236}">
                  <a16:creationId xmlns:a16="http://schemas.microsoft.com/office/drawing/2014/main" id="{8D505C51-C2B9-4D3A-8B61-57A9EF1D2765}"/>
                </a:ext>
              </a:extLst>
            </p:cNvPr>
            <p:cNvSpPr>
              <a:spLocks noEditPoints="1"/>
            </p:cNvSpPr>
            <p:nvPr/>
          </p:nvSpPr>
          <p:spPr bwMode="auto">
            <a:xfrm>
              <a:off x="491" y="820"/>
              <a:ext cx="220" cy="268"/>
            </a:xfrm>
            <a:custGeom>
              <a:avLst/>
              <a:gdLst>
                <a:gd name="T0" fmla="*/ 96 w 144"/>
                <a:gd name="T1" fmla="*/ 180 h 180"/>
                <a:gd name="T2" fmla="*/ 48 w 144"/>
                <a:gd name="T3" fmla="*/ 180 h 180"/>
                <a:gd name="T4" fmla="*/ 42 w 144"/>
                <a:gd name="T5" fmla="*/ 174 h 180"/>
                <a:gd name="T6" fmla="*/ 42 w 144"/>
                <a:gd name="T7" fmla="*/ 99 h 180"/>
                <a:gd name="T8" fmla="*/ 0 w 144"/>
                <a:gd name="T9" fmla="*/ 6 h 180"/>
                <a:gd name="T10" fmla="*/ 6 w 144"/>
                <a:gd name="T11" fmla="*/ 0 h 180"/>
                <a:gd name="T12" fmla="*/ 138 w 144"/>
                <a:gd name="T13" fmla="*/ 0 h 180"/>
                <a:gd name="T14" fmla="*/ 144 w 144"/>
                <a:gd name="T15" fmla="*/ 6 h 180"/>
                <a:gd name="T16" fmla="*/ 102 w 144"/>
                <a:gd name="T17" fmla="*/ 99 h 180"/>
                <a:gd name="T18" fmla="*/ 102 w 144"/>
                <a:gd name="T19" fmla="*/ 174 h 180"/>
                <a:gd name="T20" fmla="*/ 96 w 144"/>
                <a:gd name="T21" fmla="*/ 180 h 180"/>
                <a:gd name="T22" fmla="*/ 54 w 144"/>
                <a:gd name="T23" fmla="*/ 168 h 180"/>
                <a:gd name="T24" fmla="*/ 90 w 144"/>
                <a:gd name="T25" fmla="*/ 168 h 180"/>
                <a:gd name="T26" fmla="*/ 90 w 144"/>
                <a:gd name="T27" fmla="*/ 96 h 180"/>
                <a:gd name="T28" fmla="*/ 93 w 144"/>
                <a:gd name="T29" fmla="*/ 91 h 180"/>
                <a:gd name="T30" fmla="*/ 132 w 144"/>
                <a:gd name="T31" fmla="*/ 12 h 180"/>
                <a:gd name="T32" fmla="*/ 12 w 144"/>
                <a:gd name="T33" fmla="*/ 12 h 180"/>
                <a:gd name="T34" fmla="*/ 51 w 144"/>
                <a:gd name="T35" fmla="*/ 91 h 180"/>
                <a:gd name="T36" fmla="*/ 54 w 144"/>
                <a:gd name="T37" fmla="*/ 96 h 180"/>
                <a:gd name="T38" fmla="*/ 54 w 144"/>
                <a:gd name="T39" fmla="*/ 16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4" h="180">
                  <a:moveTo>
                    <a:pt x="96" y="180"/>
                  </a:moveTo>
                  <a:cubicBezTo>
                    <a:pt x="48" y="180"/>
                    <a:pt x="48" y="180"/>
                    <a:pt x="48" y="180"/>
                  </a:cubicBezTo>
                  <a:cubicBezTo>
                    <a:pt x="45" y="180"/>
                    <a:pt x="42" y="177"/>
                    <a:pt x="42" y="174"/>
                  </a:cubicBezTo>
                  <a:cubicBezTo>
                    <a:pt x="42" y="99"/>
                    <a:pt x="42" y="99"/>
                    <a:pt x="42" y="99"/>
                  </a:cubicBezTo>
                  <a:cubicBezTo>
                    <a:pt x="16" y="82"/>
                    <a:pt x="0" y="49"/>
                    <a:pt x="0" y="6"/>
                  </a:cubicBezTo>
                  <a:cubicBezTo>
                    <a:pt x="0" y="3"/>
                    <a:pt x="3" y="0"/>
                    <a:pt x="6" y="0"/>
                  </a:cubicBezTo>
                  <a:cubicBezTo>
                    <a:pt x="138" y="0"/>
                    <a:pt x="138" y="0"/>
                    <a:pt x="138" y="0"/>
                  </a:cubicBezTo>
                  <a:cubicBezTo>
                    <a:pt x="142" y="0"/>
                    <a:pt x="144" y="3"/>
                    <a:pt x="144" y="6"/>
                  </a:cubicBezTo>
                  <a:cubicBezTo>
                    <a:pt x="144" y="49"/>
                    <a:pt x="129" y="82"/>
                    <a:pt x="102" y="99"/>
                  </a:cubicBezTo>
                  <a:cubicBezTo>
                    <a:pt x="102" y="174"/>
                    <a:pt x="102" y="174"/>
                    <a:pt x="102" y="174"/>
                  </a:cubicBezTo>
                  <a:cubicBezTo>
                    <a:pt x="102" y="177"/>
                    <a:pt x="100" y="180"/>
                    <a:pt x="96" y="180"/>
                  </a:cubicBezTo>
                  <a:close/>
                  <a:moveTo>
                    <a:pt x="54" y="168"/>
                  </a:moveTo>
                  <a:cubicBezTo>
                    <a:pt x="90" y="168"/>
                    <a:pt x="90" y="168"/>
                    <a:pt x="90" y="168"/>
                  </a:cubicBezTo>
                  <a:cubicBezTo>
                    <a:pt x="90" y="96"/>
                    <a:pt x="90" y="96"/>
                    <a:pt x="90" y="96"/>
                  </a:cubicBezTo>
                  <a:cubicBezTo>
                    <a:pt x="90" y="94"/>
                    <a:pt x="92" y="92"/>
                    <a:pt x="93" y="91"/>
                  </a:cubicBezTo>
                  <a:cubicBezTo>
                    <a:pt x="117" y="77"/>
                    <a:pt x="131" y="49"/>
                    <a:pt x="132" y="12"/>
                  </a:cubicBezTo>
                  <a:cubicBezTo>
                    <a:pt x="12" y="12"/>
                    <a:pt x="12" y="12"/>
                    <a:pt x="12" y="12"/>
                  </a:cubicBezTo>
                  <a:cubicBezTo>
                    <a:pt x="14" y="49"/>
                    <a:pt x="28" y="77"/>
                    <a:pt x="51" y="91"/>
                  </a:cubicBezTo>
                  <a:cubicBezTo>
                    <a:pt x="53" y="92"/>
                    <a:pt x="54" y="94"/>
                    <a:pt x="54" y="96"/>
                  </a:cubicBezTo>
                  <a:lnTo>
                    <a:pt x="54" y="16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Freeform 11">
              <a:extLst>
                <a:ext uri="{FF2B5EF4-FFF2-40B4-BE49-F238E27FC236}">
                  <a16:creationId xmlns:a16="http://schemas.microsoft.com/office/drawing/2014/main" id="{D09F8992-E35F-DA7F-CD7F-CDDD4AE2E845}"/>
                </a:ext>
              </a:extLst>
            </p:cNvPr>
            <p:cNvSpPr>
              <a:spLocks noEditPoints="1"/>
            </p:cNvSpPr>
            <p:nvPr/>
          </p:nvSpPr>
          <p:spPr bwMode="auto">
            <a:xfrm>
              <a:off x="574" y="820"/>
              <a:ext cx="55" cy="143"/>
            </a:xfrm>
            <a:custGeom>
              <a:avLst/>
              <a:gdLst>
                <a:gd name="T0" fmla="*/ 18 w 36"/>
                <a:gd name="T1" fmla="*/ 96 h 96"/>
                <a:gd name="T2" fmla="*/ 14 w 36"/>
                <a:gd name="T3" fmla="*/ 94 h 96"/>
                <a:gd name="T4" fmla="*/ 2 w 36"/>
                <a:gd name="T5" fmla="*/ 82 h 96"/>
                <a:gd name="T6" fmla="*/ 0 w 36"/>
                <a:gd name="T7" fmla="*/ 78 h 96"/>
                <a:gd name="T8" fmla="*/ 6 w 36"/>
                <a:gd name="T9" fmla="*/ 6 h 96"/>
                <a:gd name="T10" fmla="*/ 12 w 36"/>
                <a:gd name="T11" fmla="*/ 0 h 96"/>
                <a:gd name="T12" fmla="*/ 24 w 36"/>
                <a:gd name="T13" fmla="*/ 0 h 96"/>
                <a:gd name="T14" fmla="*/ 30 w 36"/>
                <a:gd name="T15" fmla="*/ 6 h 96"/>
                <a:gd name="T16" fmla="*/ 36 w 36"/>
                <a:gd name="T17" fmla="*/ 78 h 96"/>
                <a:gd name="T18" fmla="*/ 35 w 36"/>
                <a:gd name="T19" fmla="*/ 82 h 96"/>
                <a:gd name="T20" fmla="*/ 23 w 36"/>
                <a:gd name="T21" fmla="*/ 94 h 96"/>
                <a:gd name="T22" fmla="*/ 18 w 36"/>
                <a:gd name="T23" fmla="*/ 96 h 96"/>
                <a:gd name="T24" fmla="*/ 13 w 36"/>
                <a:gd name="T25" fmla="*/ 76 h 96"/>
                <a:gd name="T26" fmla="*/ 18 w 36"/>
                <a:gd name="T27" fmla="*/ 82 h 96"/>
                <a:gd name="T28" fmla="*/ 24 w 36"/>
                <a:gd name="T29" fmla="*/ 76 h 96"/>
                <a:gd name="T30" fmla="*/ 19 w 36"/>
                <a:gd name="T31" fmla="*/ 12 h 96"/>
                <a:gd name="T32" fmla="*/ 18 w 36"/>
                <a:gd name="T33" fmla="*/ 12 h 96"/>
                <a:gd name="T34" fmla="*/ 13 w 36"/>
                <a:gd name="T35" fmla="*/ 76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96">
                  <a:moveTo>
                    <a:pt x="18" y="96"/>
                  </a:moveTo>
                  <a:cubicBezTo>
                    <a:pt x="17" y="96"/>
                    <a:pt x="15" y="95"/>
                    <a:pt x="14" y="94"/>
                  </a:cubicBezTo>
                  <a:cubicBezTo>
                    <a:pt x="2" y="82"/>
                    <a:pt x="2" y="82"/>
                    <a:pt x="2" y="82"/>
                  </a:cubicBezTo>
                  <a:cubicBezTo>
                    <a:pt x="1" y="81"/>
                    <a:pt x="0" y="79"/>
                    <a:pt x="0" y="78"/>
                  </a:cubicBezTo>
                  <a:cubicBezTo>
                    <a:pt x="6" y="6"/>
                    <a:pt x="6" y="6"/>
                    <a:pt x="6" y="6"/>
                  </a:cubicBezTo>
                  <a:cubicBezTo>
                    <a:pt x="7" y="2"/>
                    <a:pt x="9" y="0"/>
                    <a:pt x="12" y="0"/>
                  </a:cubicBezTo>
                  <a:cubicBezTo>
                    <a:pt x="24" y="0"/>
                    <a:pt x="24" y="0"/>
                    <a:pt x="24" y="0"/>
                  </a:cubicBezTo>
                  <a:cubicBezTo>
                    <a:pt x="27" y="0"/>
                    <a:pt x="30" y="2"/>
                    <a:pt x="30" y="6"/>
                  </a:cubicBezTo>
                  <a:cubicBezTo>
                    <a:pt x="36" y="78"/>
                    <a:pt x="36" y="78"/>
                    <a:pt x="36" y="78"/>
                  </a:cubicBezTo>
                  <a:cubicBezTo>
                    <a:pt x="36" y="79"/>
                    <a:pt x="36" y="81"/>
                    <a:pt x="35" y="82"/>
                  </a:cubicBezTo>
                  <a:cubicBezTo>
                    <a:pt x="23" y="94"/>
                    <a:pt x="23" y="94"/>
                    <a:pt x="23" y="94"/>
                  </a:cubicBezTo>
                  <a:cubicBezTo>
                    <a:pt x="21" y="95"/>
                    <a:pt x="20" y="96"/>
                    <a:pt x="18" y="96"/>
                  </a:cubicBezTo>
                  <a:close/>
                  <a:moveTo>
                    <a:pt x="13" y="76"/>
                  </a:moveTo>
                  <a:cubicBezTo>
                    <a:pt x="18" y="82"/>
                    <a:pt x="18" y="82"/>
                    <a:pt x="18" y="82"/>
                  </a:cubicBezTo>
                  <a:cubicBezTo>
                    <a:pt x="24" y="76"/>
                    <a:pt x="24" y="76"/>
                    <a:pt x="24" y="76"/>
                  </a:cubicBezTo>
                  <a:cubicBezTo>
                    <a:pt x="19" y="12"/>
                    <a:pt x="19" y="12"/>
                    <a:pt x="19" y="12"/>
                  </a:cubicBezTo>
                  <a:cubicBezTo>
                    <a:pt x="18" y="12"/>
                    <a:pt x="18" y="12"/>
                    <a:pt x="18" y="12"/>
                  </a:cubicBezTo>
                  <a:lnTo>
                    <a:pt x="13"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grpSp>
      <p:sp>
        <p:nvSpPr>
          <p:cNvPr id="12" name="Title 10">
            <a:extLst>
              <a:ext uri="{FF2B5EF4-FFF2-40B4-BE49-F238E27FC236}">
                <a16:creationId xmlns:a16="http://schemas.microsoft.com/office/drawing/2014/main" id="{0DF8A8E6-2C2F-3C35-C208-2A8867F526EC}"/>
              </a:ext>
            </a:extLst>
          </p:cNvPr>
          <p:cNvSpPr txBox="1">
            <a:spLocks/>
          </p:cNvSpPr>
          <p:nvPr/>
        </p:nvSpPr>
        <p:spPr>
          <a:xfrm>
            <a:off x="1363288" y="863629"/>
            <a:ext cx="8007706" cy="55399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Calendar Year 2026</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IN" sz="2800" b="0" i="0" u="none" strike="noStrike" kern="1200" cap="none" spc="0" normalizeH="0" baseline="0" noProof="0" dirty="0">
              <a:ln>
                <a:noFill/>
              </a:ln>
              <a:solidFill>
                <a:srgbClr val="3D4D55">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14" name="Group 13">
            <a:extLst>
              <a:ext uri="{FF2B5EF4-FFF2-40B4-BE49-F238E27FC236}">
                <a16:creationId xmlns:a16="http://schemas.microsoft.com/office/drawing/2014/main" id="{3CD8B016-9AFE-15F8-FD21-7609D9857587}"/>
              </a:ext>
            </a:extLst>
          </p:cNvPr>
          <p:cNvGrpSpPr/>
          <p:nvPr/>
        </p:nvGrpSpPr>
        <p:grpSpPr>
          <a:xfrm>
            <a:off x="260063" y="239134"/>
            <a:ext cx="1008242" cy="911214"/>
            <a:chOff x="260063" y="239134"/>
            <a:chExt cx="1008242" cy="911214"/>
          </a:xfrm>
        </p:grpSpPr>
        <p:sp>
          <p:nvSpPr>
            <p:cNvPr id="15" name="Oval 14">
              <a:extLst>
                <a:ext uri="{FF2B5EF4-FFF2-40B4-BE49-F238E27FC236}">
                  <a16:creationId xmlns:a16="http://schemas.microsoft.com/office/drawing/2014/main" id="{E79500C8-2770-9C07-B1AA-90CF672690CF}"/>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16" name="Group 15">
              <a:extLst>
                <a:ext uri="{FF2B5EF4-FFF2-40B4-BE49-F238E27FC236}">
                  <a16:creationId xmlns:a16="http://schemas.microsoft.com/office/drawing/2014/main" id="{B0980DE6-C11A-C7A5-B73B-6123341F747A}"/>
                </a:ext>
              </a:extLst>
            </p:cNvPr>
            <p:cNvGrpSpPr/>
            <p:nvPr/>
          </p:nvGrpSpPr>
          <p:grpSpPr>
            <a:xfrm>
              <a:off x="471097" y="401653"/>
              <a:ext cx="586178" cy="586176"/>
              <a:chOff x="1903413" y="1016000"/>
              <a:chExt cx="319088" cy="319087"/>
            </a:xfrm>
            <a:noFill/>
          </p:grpSpPr>
          <p:sp>
            <p:nvSpPr>
              <p:cNvPr id="17" name="Rectangle 6">
                <a:extLst>
                  <a:ext uri="{FF2B5EF4-FFF2-40B4-BE49-F238E27FC236}">
                    <a16:creationId xmlns:a16="http://schemas.microsoft.com/office/drawing/2014/main" id="{62A49877-B99F-5047-E065-D66C0F532341}"/>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8" name="Rectangle 7">
                <a:extLst>
                  <a:ext uri="{FF2B5EF4-FFF2-40B4-BE49-F238E27FC236}">
                    <a16:creationId xmlns:a16="http://schemas.microsoft.com/office/drawing/2014/main" id="{06BB2181-13D0-C4B4-5ED9-905C706269D7}"/>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9" name="Rectangle 8">
                <a:extLst>
                  <a:ext uri="{FF2B5EF4-FFF2-40B4-BE49-F238E27FC236}">
                    <a16:creationId xmlns:a16="http://schemas.microsoft.com/office/drawing/2014/main" id="{02407DDF-AB77-33EE-2FCD-F206AE3C35C4}"/>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20" name="Rectangle 9">
                <a:extLst>
                  <a:ext uri="{FF2B5EF4-FFF2-40B4-BE49-F238E27FC236}">
                    <a16:creationId xmlns:a16="http://schemas.microsoft.com/office/drawing/2014/main" id="{351A2AAF-A42C-66D9-5717-30ACC8D7FC6E}"/>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pic>
        <p:nvPicPr>
          <p:cNvPr id="21" name="Picture 20">
            <a:extLst>
              <a:ext uri="{FF2B5EF4-FFF2-40B4-BE49-F238E27FC236}">
                <a16:creationId xmlns:a16="http://schemas.microsoft.com/office/drawing/2014/main" id="{A2B2B4CB-5135-4207-67F5-5BDC502EF6E6}"/>
              </a:ext>
            </a:extLst>
          </p:cNvPr>
          <p:cNvPicPr>
            <a:picLocks noChangeAspect="1"/>
          </p:cNvPicPr>
          <p:nvPr/>
        </p:nvPicPr>
        <p:blipFill>
          <a:blip r:embed="rId4"/>
          <a:stretch>
            <a:fillRect/>
          </a:stretch>
        </p:blipFill>
        <p:spPr>
          <a:xfrm>
            <a:off x="2014537" y="2168775"/>
            <a:ext cx="6963275" cy="2738201"/>
          </a:xfrm>
          <a:prstGeom prst="rect">
            <a:avLst/>
          </a:prstGeom>
        </p:spPr>
      </p:pic>
    </p:spTree>
    <p:custDataLst>
      <p:tags r:id="rId1"/>
    </p:custDataLst>
    <p:extLst>
      <p:ext uri="{BB962C8B-B14F-4D97-AF65-F5344CB8AC3E}">
        <p14:creationId xmlns:p14="http://schemas.microsoft.com/office/powerpoint/2010/main" val="36634681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B7C319AF-DAB8-A7C6-6234-9DC5D2C69285}"/>
              </a:ext>
            </a:extLst>
          </p:cNvPr>
          <p:cNvSpPr txBox="1">
            <a:spLocks/>
          </p:cNvSpPr>
          <p:nvPr/>
        </p:nvSpPr>
        <p:spPr>
          <a:xfrm>
            <a:off x="1630673" y="282565"/>
            <a:ext cx="9865676" cy="104785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600" dirty="0">
                <a:solidFill>
                  <a:srgbClr val="3D4D55"/>
                </a:solidFill>
              </a:rPr>
              <a:t>Medical</a:t>
            </a:r>
            <a:r>
              <a:rPr kumimoji="0" lang="en-US" sz="36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 Plan Premiums</a:t>
            </a:r>
            <a:endParaRPr lang="en-US" sz="3600" dirty="0">
              <a:solidFill>
                <a:srgbClr val="3D4D55"/>
              </a:solidFill>
            </a:endParaRP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2026 Rates deducted from your biweekly paycheck</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IN" sz="2800" b="0" i="0" u="none" strike="noStrike" kern="1200" cap="none" spc="0" normalizeH="0" baseline="0" noProof="0" dirty="0">
              <a:ln>
                <a:noFill/>
              </a:ln>
              <a:solidFill>
                <a:srgbClr val="3D4D55">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12" name="Group 11">
            <a:extLst>
              <a:ext uri="{FF2B5EF4-FFF2-40B4-BE49-F238E27FC236}">
                <a16:creationId xmlns:a16="http://schemas.microsoft.com/office/drawing/2014/main" id="{3DA19A9F-C720-92A3-93A8-2A658688930B}"/>
              </a:ext>
            </a:extLst>
          </p:cNvPr>
          <p:cNvGrpSpPr/>
          <p:nvPr/>
        </p:nvGrpSpPr>
        <p:grpSpPr>
          <a:xfrm>
            <a:off x="260063" y="239134"/>
            <a:ext cx="1008242" cy="911214"/>
            <a:chOff x="260063" y="239134"/>
            <a:chExt cx="1008242" cy="911214"/>
          </a:xfrm>
        </p:grpSpPr>
        <p:sp>
          <p:nvSpPr>
            <p:cNvPr id="13" name="Oval 12">
              <a:extLst>
                <a:ext uri="{FF2B5EF4-FFF2-40B4-BE49-F238E27FC236}">
                  <a16:creationId xmlns:a16="http://schemas.microsoft.com/office/drawing/2014/main" id="{C5B5C0BD-67B0-B2F2-D90A-9A750C7354BD}"/>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14" name="Group 13">
              <a:extLst>
                <a:ext uri="{FF2B5EF4-FFF2-40B4-BE49-F238E27FC236}">
                  <a16:creationId xmlns:a16="http://schemas.microsoft.com/office/drawing/2014/main" id="{1ED44499-442B-1484-C4FA-9EE8A9770044}"/>
                </a:ext>
              </a:extLst>
            </p:cNvPr>
            <p:cNvGrpSpPr/>
            <p:nvPr/>
          </p:nvGrpSpPr>
          <p:grpSpPr>
            <a:xfrm>
              <a:off x="471097" y="401653"/>
              <a:ext cx="586178" cy="586176"/>
              <a:chOff x="1903413" y="1016000"/>
              <a:chExt cx="319088" cy="319087"/>
            </a:xfrm>
            <a:noFill/>
          </p:grpSpPr>
          <p:sp>
            <p:nvSpPr>
              <p:cNvPr id="16" name="Rectangle 6">
                <a:extLst>
                  <a:ext uri="{FF2B5EF4-FFF2-40B4-BE49-F238E27FC236}">
                    <a16:creationId xmlns:a16="http://schemas.microsoft.com/office/drawing/2014/main" id="{C3CB4C87-4964-F8E3-62F3-E0593DF26B7C}"/>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20" name="Rectangle 7">
                <a:extLst>
                  <a:ext uri="{FF2B5EF4-FFF2-40B4-BE49-F238E27FC236}">
                    <a16:creationId xmlns:a16="http://schemas.microsoft.com/office/drawing/2014/main" id="{0AF73EC7-B6F1-6C2C-4CCD-335E70353D6B}"/>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21" name="Rectangle 8">
                <a:extLst>
                  <a:ext uri="{FF2B5EF4-FFF2-40B4-BE49-F238E27FC236}">
                    <a16:creationId xmlns:a16="http://schemas.microsoft.com/office/drawing/2014/main" id="{2C26F1F1-A432-43EF-931D-0CDBE758663E}"/>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22" name="Rectangle 9">
                <a:extLst>
                  <a:ext uri="{FF2B5EF4-FFF2-40B4-BE49-F238E27FC236}">
                    <a16:creationId xmlns:a16="http://schemas.microsoft.com/office/drawing/2014/main" id="{B6C5C836-4955-B6B4-DF28-DCD3F72C1A3F}"/>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pic>
        <p:nvPicPr>
          <p:cNvPr id="6" name="Picture 5">
            <a:extLst>
              <a:ext uri="{FF2B5EF4-FFF2-40B4-BE49-F238E27FC236}">
                <a16:creationId xmlns:a16="http://schemas.microsoft.com/office/drawing/2014/main" id="{EF933114-B6CF-0BAD-B078-7A0F47CC41E6}"/>
              </a:ext>
            </a:extLst>
          </p:cNvPr>
          <p:cNvPicPr>
            <a:picLocks noChangeAspect="1"/>
          </p:cNvPicPr>
          <p:nvPr/>
        </p:nvPicPr>
        <p:blipFill>
          <a:blip r:embed="rId4"/>
          <a:stretch>
            <a:fillRect/>
          </a:stretch>
        </p:blipFill>
        <p:spPr>
          <a:xfrm>
            <a:off x="1500469" y="4016027"/>
            <a:ext cx="7576687" cy="2167928"/>
          </a:xfrm>
          <a:prstGeom prst="rect">
            <a:avLst/>
          </a:prstGeom>
        </p:spPr>
      </p:pic>
      <p:pic>
        <p:nvPicPr>
          <p:cNvPr id="8" name="Picture 7">
            <a:extLst>
              <a:ext uri="{FF2B5EF4-FFF2-40B4-BE49-F238E27FC236}">
                <a16:creationId xmlns:a16="http://schemas.microsoft.com/office/drawing/2014/main" id="{C255DC07-155D-C6BD-7737-C3EC6794FAE8}"/>
              </a:ext>
            </a:extLst>
          </p:cNvPr>
          <p:cNvPicPr>
            <a:picLocks noChangeAspect="1"/>
          </p:cNvPicPr>
          <p:nvPr/>
        </p:nvPicPr>
        <p:blipFill>
          <a:blip r:embed="rId5"/>
          <a:stretch>
            <a:fillRect/>
          </a:stretch>
        </p:blipFill>
        <p:spPr>
          <a:xfrm>
            <a:off x="1500469" y="1589260"/>
            <a:ext cx="7576688" cy="2180342"/>
          </a:xfrm>
          <a:prstGeom prst="rect">
            <a:avLst/>
          </a:prstGeom>
        </p:spPr>
      </p:pic>
    </p:spTree>
    <p:custDataLst>
      <p:tags r:id="rId1"/>
    </p:custDataLst>
    <p:extLst>
      <p:ext uri="{BB962C8B-B14F-4D97-AF65-F5344CB8AC3E}">
        <p14:creationId xmlns:p14="http://schemas.microsoft.com/office/powerpoint/2010/main" val="13130236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8B312FA9-4A33-7346-9144-F4175F021CE4}"/>
              </a:ext>
            </a:extLst>
          </p:cNvPr>
          <p:cNvSpPr/>
          <p:nvPr/>
        </p:nvSpPr>
        <p:spPr>
          <a:xfrm>
            <a:off x="354852" y="231655"/>
            <a:ext cx="955731" cy="899925"/>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sp>
        <p:nvSpPr>
          <p:cNvPr id="3" name="TextBox 2"/>
          <p:cNvSpPr txBox="1"/>
          <p:nvPr/>
        </p:nvSpPr>
        <p:spPr>
          <a:xfrm>
            <a:off x="1198699" y="279358"/>
            <a:ext cx="6255494"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2026 Pharmacy Coverage </a:t>
            </a:r>
          </a:p>
        </p:txBody>
      </p:sp>
      <p:grpSp>
        <p:nvGrpSpPr>
          <p:cNvPr id="11" name="Group 10">
            <a:extLst>
              <a:ext uri="{FF2B5EF4-FFF2-40B4-BE49-F238E27FC236}">
                <a16:creationId xmlns:a16="http://schemas.microsoft.com/office/drawing/2014/main" id="{910D97A6-2401-7444-921E-1540637B7154}"/>
              </a:ext>
            </a:extLst>
          </p:cNvPr>
          <p:cNvGrpSpPr/>
          <p:nvPr/>
        </p:nvGrpSpPr>
        <p:grpSpPr>
          <a:xfrm>
            <a:off x="471097" y="401653"/>
            <a:ext cx="586178" cy="524036"/>
            <a:chOff x="1903413" y="1016000"/>
            <a:chExt cx="319088" cy="319087"/>
          </a:xfrm>
          <a:noFill/>
        </p:grpSpPr>
        <p:sp>
          <p:nvSpPr>
            <p:cNvPr id="12" name="Rectangle 6">
              <a:extLst>
                <a:ext uri="{FF2B5EF4-FFF2-40B4-BE49-F238E27FC236}">
                  <a16:creationId xmlns:a16="http://schemas.microsoft.com/office/drawing/2014/main" id="{67593B60-8D66-EF4F-990A-052E2FA7529B}"/>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3" name="Rectangle 7">
              <a:extLst>
                <a:ext uri="{FF2B5EF4-FFF2-40B4-BE49-F238E27FC236}">
                  <a16:creationId xmlns:a16="http://schemas.microsoft.com/office/drawing/2014/main" id="{0E3CB64B-096E-AF4C-AE14-FB77A25F77C4}"/>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4" name="Rectangle 8">
              <a:extLst>
                <a:ext uri="{FF2B5EF4-FFF2-40B4-BE49-F238E27FC236}">
                  <a16:creationId xmlns:a16="http://schemas.microsoft.com/office/drawing/2014/main" id="{97681DBD-02FE-4B41-A0FA-502A4FC5F88A}"/>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6" name="Rectangle 9">
              <a:extLst>
                <a:ext uri="{FF2B5EF4-FFF2-40B4-BE49-F238E27FC236}">
                  <a16:creationId xmlns:a16="http://schemas.microsoft.com/office/drawing/2014/main" id="{E8FDFA82-6F6C-B24C-AACE-E63C676AB640}"/>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sp>
        <p:nvSpPr>
          <p:cNvPr id="6" name="TextBox 5">
            <a:extLst>
              <a:ext uri="{FF2B5EF4-FFF2-40B4-BE49-F238E27FC236}">
                <a16:creationId xmlns:a16="http://schemas.microsoft.com/office/drawing/2014/main" id="{713BCAAC-AE75-5631-2F71-75D204D2916F}"/>
              </a:ext>
            </a:extLst>
          </p:cNvPr>
          <p:cNvSpPr txBox="1"/>
          <p:nvPr/>
        </p:nvSpPr>
        <p:spPr>
          <a:xfrm>
            <a:off x="1763473" y="1081192"/>
            <a:ext cx="9972881" cy="1480436"/>
          </a:xfrm>
          <a:prstGeom prst="rect">
            <a:avLst/>
          </a:prstGeom>
          <a:noFill/>
        </p:spPr>
        <p:txBody>
          <a:bodyPr wrap="square" rtlCol="0">
            <a:noAutofit/>
          </a:bodyPr>
          <a:lstStyle/>
          <a:p>
            <a:pPr marL="914400" marR="0" lvl="2" indent="0" algn="l" defTabSz="914400" rtl="0" eaLnBrk="1" fontAlgn="auto" latinLnBrk="0" hangingPunct="1">
              <a:lnSpc>
                <a:spcPct val="150000"/>
              </a:lnSpc>
              <a:spcBef>
                <a:spcPts val="0"/>
              </a:spcBef>
              <a:spcAft>
                <a:spcPts val="0"/>
              </a:spcAft>
              <a:buClr>
                <a:srgbClr val="78AA65"/>
              </a:buClr>
              <a:buSzPct val="150000"/>
              <a:buFontTx/>
              <a:buNone/>
              <a:tabLst/>
              <a:defRPr/>
            </a:pPr>
            <a:r>
              <a:rPr kumimoji="0" lang="en-US" sz="20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Pay less at the </a:t>
            </a:r>
            <a:r>
              <a:rPr kumimoji="0" lang="en-US" sz="2000" b="1"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Augusta Health Pharmacy</a:t>
            </a:r>
            <a:r>
              <a:rPr kumimoji="0" lang="en-US" sz="20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914400" marR="0" lvl="2" indent="0" algn="l" defTabSz="914400" rtl="0" eaLnBrk="1" fontAlgn="auto" latinLnBrk="0" hangingPunct="1">
              <a:lnSpc>
                <a:spcPct val="150000"/>
              </a:lnSpc>
              <a:spcBef>
                <a:spcPts val="0"/>
              </a:spcBef>
              <a:spcAft>
                <a:spcPts val="0"/>
              </a:spcAft>
              <a:buClr>
                <a:srgbClr val="78AA65"/>
              </a:buClr>
              <a:buSzPct val="150000"/>
              <a:buFontTx/>
              <a:buNone/>
              <a:tabLst/>
              <a:defRPr/>
            </a:pPr>
            <a:r>
              <a:rPr kumimoji="0" lang="en-US" sz="20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First Floor of Main Hospital; Curbside </a:t>
            </a:r>
            <a:r>
              <a:rPr lang="en-US" sz="2000">
                <a:solidFill>
                  <a:srgbClr val="3D4D55"/>
                </a:solidFill>
                <a:latin typeface="Open Sans" panose="020B0606030504020204" pitchFamily="34" charset="0"/>
                <a:ea typeface="Open Sans" panose="020B0606030504020204" pitchFamily="34" charset="0"/>
                <a:cs typeface="Open Sans" panose="020B0606030504020204" pitchFamily="34" charset="0"/>
              </a:rPr>
              <a:t>p</a:t>
            </a:r>
            <a:r>
              <a:rPr kumimoji="0" lang="en-US" sz="20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ick up is available Mon-Fri 7am-9pm</a:t>
            </a:r>
          </a:p>
          <a:p>
            <a:pPr marL="914400" marR="0" lvl="2" indent="0" algn="l" defTabSz="914400" rtl="0" eaLnBrk="1" fontAlgn="auto" latinLnBrk="0" hangingPunct="1">
              <a:lnSpc>
                <a:spcPct val="150000"/>
              </a:lnSpc>
              <a:spcBef>
                <a:spcPts val="0"/>
              </a:spcBef>
              <a:spcAft>
                <a:spcPts val="0"/>
              </a:spcAft>
              <a:buClr>
                <a:srgbClr val="78AA65"/>
              </a:buClr>
              <a:buSzPct val="150000"/>
              <a:buFontTx/>
              <a:buNone/>
              <a:tabLst/>
              <a:defRPr/>
            </a:pPr>
            <a:r>
              <a:rPr kumimoji="0" lang="en-US" sz="2000" b="1"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hlinkClick r:id="rId4"/>
              </a:rPr>
              <a:t>https://www.augustahealth.com/service/pharmacy/</a:t>
            </a:r>
            <a:r>
              <a:rPr kumimoji="0" lang="en-US" sz="2000" b="1"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00000"/>
              </a:lnSpc>
              <a:spcBef>
                <a:spcPts val="0"/>
              </a:spcBef>
              <a:spcAft>
                <a:spcPts val="0"/>
              </a:spcAft>
              <a:buClr>
                <a:srgbClr val="78AA65"/>
              </a:buClr>
              <a:buSzPct val="150000"/>
              <a:buFontTx/>
              <a:buNone/>
              <a:tabLst/>
              <a:defRPr/>
            </a:pPr>
            <a:r>
              <a:rPr kumimoji="0" lang="en-US" sz="20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914400" rtl="0" eaLnBrk="1" fontAlgn="auto" latinLnBrk="0" hangingPunct="1">
              <a:lnSpc>
                <a:spcPct val="150000"/>
              </a:lnSpc>
              <a:spcBef>
                <a:spcPts val="0"/>
              </a:spcBef>
              <a:spcAft>
                <a:spcPts val="0"/>
              </a:spcAft>
              <a:buClr>
                <a:srgbClr val="78AA65"/>
              </a:buClr>
              <a:buSzPct val="150000"/>
              <a:buFontTx/>
              <a:buNone/>
              <a:tabLst/>
              <a:defRPr/>
            </a:pPr>
            <a:r>
              <a:rPr kumimoji="0" lang="en-US" sz="20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914400" marR="0" lvl="2" indent="0" algn="l" defTabSz="914400" rtl="0" eaLnBrk="1" fontAlgn="auto" latinLnBrk="0" hangingPunct="1">
              <a:lnSpc>
                <a:spcPct val="150000"/>
              </a:lnSpc>
              <a:spcBef>
                <a:spcPts val="0"/>
              </a:spcBef>
              <a:spcAft>
                <a:spcPts val="0"/>
              </a:spcAft>
              <a:buClr>
                <a:srgbClr val="78AA65"/>
              </a:buClr>
              <a:buSzPct val="150000"/>
              <a:buFontTx/>
              <a:buNone/>
              <a:tabLst/>
              <a:defRPr/>
            </a:pPr>
            <a:endParaRPr kumimoji="0" lang="en-US" sz="24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914400" marR="0" lvl="2" indent="0" algn="l" defTabSz="914400" rtl="0" eaLnBrk="1" fontAlgn="auto" latinLnBrk="0" hangingPunct="1">
              <a:lnSpc>
                <a:spcPct val="150000"/>
              </a:lnSpc>
              <a:spcBef>
                <a:spcPts val="0"/>
              </a:spcBef>
              <a:spcAft>
                <a:spcPts val="0"/>
              </a:spcAft>
              <a:buClr>
                <a:srgbClr val="78AA65"/>
              </a:buClr>
              <a:buSzPct val="150000"/>
              <a:buFontTx/>
              <a:buNone/>
              <a:tabLst/>
              <a:defRPr/>
            </a:pPr>
            <a:endParaRPr kumimoji="0" lang="en-US" sz="24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7" name="Picture 6">
            <a:extLst>
              <a:ext uri="{FF2B5EF4-FFF2-40B4-BE49-F238E27FC236}">
                <a16:creationId xmlns:a16="http://schemas.microsoft.com/office/drawing/2014/main" id="{6FA7C219-9B63-1304-0170-ECAEC9D4ECFE}"/>
              </a:ext>
            </a:extLst>
          </p:cNvPr>
          <p:cNvPicPr>
            <a:picLocks noChangeAspect="1"/>
          </p:cNvPicPr>
          <p:nvPr/>
        </p:nvPicPr>
        <p:blipFill>
          <a:blip r:embed="rId5"/>
          <a:stretch>
            <a:fillRect/>
          </a:stretch>
        </p:blipFill>
        <p:spPr>
          <a:xfrm>
            <a:off x="1185382" y="1220985"/>
            <a:ext cx="1396601" cy="1300756"/>
          </a:xfrm>
          <a:prstGeom prst="rect">
            <a:avLst/>
          </a:prstGeom>
        </p:spPr>
      </p:pic>
      <p:pic>
        <p:nvPicPr>
          <p:cNvPr id="5" name="Picture 4">
            <a:extLst>
              <a:ext uri="{FF2B5EF4-FFF2-40B4-BE49-F238E27FC236}">
                <a16:creationId xmlns:a16="http://schemas.microsoft.com/office/drawing/2014/main" id="{1FC35780-74CA-0B7C-4827-57F5D21A055A}"/>
              </a:ext>
            </a:extLst>
          </p:cNvPr>
          <p:cNvPicPr>
            <a:picLocks noChangeAspect="1"/>
          </p:cNvPicPr>
          <p:nvPr/>
        </p:nvPicPr>
        <p:blipFill>
          <a:blip r:embed="rId6"/>
          <a:stretch>
            <a:fillRect/>
          </a:stretch>
        </p:blipFill>
        <p:spPr>
          <a:xfrm>
            <a:off x="1057275" y="2972745"/>
            <a:ext cx="10375778" cy="2468388"/>
          </a:xfrm>
          <a:prstGeom prst="rect">
            <a:avLst/>
          </a:prstGeom>
        </p:spPr>
      </p:pic>
    </p:spTree>
    <p:custDataLst>
      <p:tags r:id="rId1"/>
    </p:custDataLst>
    <p:extLst>
      <p:ext uri="{BB962C8B-B14F-4D97-AF65-F5344CB8AC3E}">
        <p14:creationId xmlns:p14="http://schemas.microsoft.com/office/powerpoint/2010/main" val="5852911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A05D5-0B29-E5F5-D6AC-CC03DD3D2E13}"/>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41A9ACD-9301-761E-6182-0F6AF305EF64}"/>
              </a:ext>
            </a:extLst>
          </p:cNvPr>
          <p:cNvSpPr txBox="1"/>
          <p:nvPr/>
        </p:nvSpPr>
        <p:spPr>
          <a:xfrm>
            <a:off x="1423523" y="358452"/>
            <a:ext cx="10228040" cy="646331"/>
          </a:xfrm>
          <a:prstGeom prst="rect">
            <a:avLst/>
          </a:prstGeom>
          <a:noFill/>
        </p:spPr>
        <p:txBody>
          <a:bodyPr wrap="squar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Smart Ways to Save on your Healthcare</a:t>
            </a:r>
          </a:p>
        </p:txBody>
      </p:sp>
      <p:grpSp>
        <p:nvGrpSpPr>
          <p:cNvPr id="7" name="Group 6">
            <a:extLst>
              <a:ext uri="{FF2B5EF4-FFF2-40B4-BE49-F238E27FC236}">
                <a16:creationId xmlns:a16="http://schemas.microsoft.com/office/drawing/2014/main" id="{D940307F-1566-9E92-25CD-E61D96CC9146}"/>
              </a:ext>
            </a:extLst>
          </p:cNvPr>
          <p:cNvGrpSpPr/>
          <p:nvPr/>
        </p:nvGrpSpPr>
        <p:grpSpPr>
          <a:xfrm>
            <a:off x="260063" y="239134"/>
            <a:ext cx="1008242" cy="911214"/>
            <a:chOff x="260063" y="239134"/>
            <a:chExt cx="1008242" cy="911214"/>
          </a:xfrm>
        </p:grpSpPr>
        <p:sp>
          <p:nvSpPr>
            <p:cNvPr id="4" name="Oval 3">
              <a:extLst>
                <a:ext uri="{FF2B5EF4-FFF2-40B4-BE49-F238E27FC236}">
                  <a16:creationId xmlns:a16="http://schemas.microsoft.com/office/drawing/2014/main" id="{DAF1DA5A-1183-3407-3388-06E0D7D39AD7}"/>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11" name="Group 10">
              <a:extLst>
                <a:ext uri="{FF2B5EF4-FFF2-40B4-BE49-F238E27FC236}">
                  <a16:creationId xmlns:a16="http://schemas.microsoft.com/office/drawing/2014/main" id="{1EBE91DA-2386-E720-7F49-DFD7FF8DAA00}"/>
                </a:ext>
              </a:extLst>
            </p:cNvPr>
            <p:cNvGrpSpPr/>
            <p:nvPr/>
          </p:nvGrpSpPr>
          <p:grpSpPr>
            <a:xfrm>
              <a:off x="471097" y="401653"/>
              <a:ext cx="586178" cy="586176"/>
              <a:chOff x="1903413" y="1016000"/>
              <a:chExt cx="319088" cy="319087"/>
            </a:xfrm>
            <a:noFill/>
          </p:grpSpPr>
          <p:sp>
            <p:nvSpPr>
              <p:cNvPr id="12" name="Rectangle 6">
                <a:extLst>
                  <a:ext uri="{FF2B5EF4-FFF2-40B4-BE49-F238E27FC236}">
                    <a16:creationId xmlns:a16="http://schemas.microsoft.com/office/drawing/2014/main" id="{56CD91BF-8097-6413-DE73-8B7ACF621276}"/>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3" name="Rectangle 7">
                <a:extLst>
                  <a:ext uri="{FF2B5EF4-FFF2-40B4-BE49-F238E27FC236}">
                    <a16:creationId xmlns:a16="http://schemas.microsoft.com/office/drawing/2014/main" id="{C772F6E8-17CB-916B-31C0-FF185DC8D6F9}"/>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4" name="Rectangle 8">
                <a:extLst>
                  <a:ext uri="{FF2B5EF4-FFF2-40B4-BE49-F238E27FC236}">
                    <a16:creationId xmlns:a16="http://schemas.microsoft.com/office/drawing/2014/main" id="{0B62AC2C-94DF-5511-525A-A41DBCD07FA6}"/>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6" name="Rectangle 9">
                <a:extLst>
                  <a:ext uri="{FF2B5EF4-FFF2-40B4-BE49-F238E27FC236}">
                    <a16:creationId xmlns:a16="http://schemas.microsoft.com/office/drawing/2014/main" id="{6862D4F4-1C63-E330-2155-C2E0009B3FCD}"/>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sp>
        <p:nvSpPr>
          <p:cNvPr id="2" name="TextBox 1">
            <a:extLst>
              <a:ext uri="{FF2B5EF4-FFF2-40B4-BE49-F238E27FC236}">
                <a16:creationId xmlns:a16="http://schemas.microsoft.com/office/drawing/2014/main" id="{82F3898D-273A-48B7-B008-50E7BEC5FADB}"/>
              </a:ext>
            </a:extLst>
          </p:cNvPr>
          <p:cNvSpPr txBox="1"/>
          <p:nvPr/>
        </p:nvSpPr>
        <p:spPr>
          <a:xfrm>
            <a:off x="1500933" y="1592832"/>
            <a:ext cx="10228040" cy="4955203"/>
          </a:xfrm>
          <a:prstGeom prst="rect">
            <a:avLst/>
          </a:prstGeom>
          <a:noFill/>
        </p:spPr>
        <p:txBody>
          <a:bodyPr wrap="square" rtlCol="0">
            <a:spAutoFit/>
          </a:bodyPr>
          <a:lstStyle/>
          <a:p>
            <a:r>
              <a:rPr lang="en-US" sz="2400" b="1">
                <a:latin typeface="Open Sans" panose="020B0606030504020204" pitchFamily="34" charset="0"/>
                <a:ea typeface="Open Sans" panose="020B0606030504020204" pitchFamily="34" charset="0"/>
                <a:cs typeface="Open Sans" panose="020B0606030504020204" pitchFamily="34" charset="0"/>
              </a:rPr>
              <a:t>Choose the Right Place for Care:</a:t>
            </a:r>
            <a:br>
              <a:rPr lang="en-US" sz="2400">
                <a:latin typeface="Open Sans" panose="020B0606030504020204" pitchFamily="34" charset="0"/>
                <a:ea typeface="Open Sans" panose="020B0606030504020204" pitchFamily="34" charset="0"/>
                <a:cs typeface="Open Sans" panose="020B0606030504020204" pitchFamily="34" charset="0"/>
              </a:rPr>
            </a:br>
            <a:r>
              <a:rPr lang="en-US" sz="2000">
                <a:latin typeface="Open Sans" panose="020B0606030504020204" pitchFamily="34" charset="0"/>
                <a:ea typeface="Open Sans" panose="020B0606030504020204" pitchFamily="34" charset="0"/>
                <a:cs typeface="Open Sans" panose="020B0606030504020204" pitchFamily="34" charset="0"/>
              </a:rPr>
              <a:t>Use urgent care or virtual visits for non-emergencies instead of the Emergency Department</a:t>
            </a:r>
          </a:p>
          <a:p>
            <a:endParaRPr lang="en-US" sz="3200" b="1">
              <a:latin typeface="Open Sans" panose="020B0606030504020204" pitchFamily="34" charset="0"/>
              <a:ea typeface="Open Sans" panose="020B0606030504020204" pitchFamily="34" charset="0"/>
              <a:cs typeface="Open Sans" panose="020B0606030504020204" pitchFamily="34" charset="0"/>
            </a:endParaRPr>
          </a:p>
          <a:p>
            <a:r>
              <a:rPr lang="en-US" sz="2400" b="1">
                <a:latin typeface="Open Sans" panose="020B0606030504020204" pitchFamily="34" charset="0"/>
                <a:ea typeface="Open Sans" panose="020B0606030504020204" pitchFamily="34" charset="0"/>
                <a:cs typeface="Open Sans" panose="020B0606030504020204" pitchFamily="34" charset="0"/>
              </a:rPr>
              <a:t>Take Advantage of Preventive Care:</a:t>
            </a:r>
            <a:br>
              <a:rPr lang="en-US" sz="2400">
                <a:latin typeface="Open Sans" panose="020B0606030504020204" pitchFamily="34" charset="0"/>
                <a:ea typeface="Open Sans" panose="020B0606030504020204" pitchFamily="34" charset="0"/>
                <a:cs typeface="Open Sans" panose="020B0606030504020204" pitchFamily="34" charset="0"/>
              </a:rPr>
            </a:br>
            <a:r>
              <a:rPr lang="en-US" sz="2000">
                <a:latin typeface="Open Sans" panose="020B0606030504020204" pitchFamily="34" charset="0"/>
                <a:ea typeface="Open Sans" panose="020B0606030504020204" pitchFamily="34" charset="0"/>
                <a:cs typeface="Open Sans" panose="020B0606030504020204" pitchFamily="34" charset="0"/>
              </a:rPr>
              <a:t>Annual checkups, screenings, and vaccines are </a:t>
            </a:r>
            <a:r>
              <a:rPr lang="en-US" sz="2000" b="1">
                <a:latin typeface="Open Sans" panose="020B0606030504020204" pitchFamily="34" charset="0"/>
                <a:ea typeface="Open Sans" panose="020B0606030504020204" pitchFamily="34" charset="0"/>
                <a:cs typeface="Open Sans" panose="020B0606030504020204" pitchFamily="34" charset="0"/>
              </a:rPr>
              <a:t>covered at no cost</a:t>
            </a:r>
            <a:r>
              <a:rPr lang="en-US" sz="2000">
                <a:latin typeface="Open Sans" panose="020B0606030504020204" pitchFamily="34" charset="0"/>
                <a:ea typeface="Open Sans" panose="020B0606030504020204" pitchFamily="34" charset="0"/>
                <a:cs typeface="Open Sans" panose="020B0606030504020204" pitchFamily="34" charset="0"/>
              </a:rPr>
              <a:t> when in-network</a:t>
            </a:r>
          </a:p>
          <a:p>
            <a:endParaRPr lang="en-US" sz="3200" b="1">
              <a:latin typeface="Open Sans" panose="020B0606030504020204" pitchFamily="34" charset="0"/>
              <a:ea typeface="Open Sans" panose="020B0606030504020204" pitchFamily="34" charset="0"/>
              <a:cs typeface="Open Sans" panose="020B0606030504020204" pitchFamily="34" charset="0"/>
            </a:endParaRPr>
          </a:p>
          <a:p>
            <a:r>
              <a:rPr lang="en-US" sz="2400" b="1">
                <a:latin typeface="Open Sans" panose="020B0606030504020204" pitchFamily="34" charset="0"/>
                <a:ea typeface="Open Sans" panose="020B0606030504020204" pitchFamily="34" charset="0"/>
                <a:cs typeface="Open Sans" panose="020B0606030504020204" pitchFamily="34" charset="0"/>
              </a:rPr>
              <a:t>Use Augusta Health Providers &amp; Facilities:</a:t>
            </a:r>
            <a:br>
              <a:rPr lang="en-US" sz="2400">
                <a:latin typeface="Open Sans" panose="020B0606030504020204" pitchFamily="34" charset="0"/>
                <a:ea typeface="Open Sans" panose="020B0606030504020204" pitchFamily="34" charset="0"/>
                <a:cs typeface="Open Sans" panose="020B0606030504020204" pitchFamily="34" charset="0"/>
              </a:rPr>
            </a:br>
            <a:r>
              <a:rPr lang="en-US" sz="2000">
                <a:latin typeface="Open Sans" panose="020B0606030504020204" pitchFamily="34" charset="0"/>
                <a:ea typeface="Open Sans" panose="020B0606030504020204" pitchFamily="34" charset="0"/>
                <a:cs typeface="Open Sans" panose="020B0606030504020204" pitchFamily="34" charset="0"/>
              </a:rPr>
              <a:t>Get high-quality care and </a:t>
            </a:r>
            <a:r>
              <a:rPr lang="en-US" sz="2000" b="1">
                <a:latin typeface="Open Sans" panose="020B0606030504020204" pitchFamily="34" charset="0"/>
                <a:ea typeface="Open Sans" panose="020B0606030504020204" pitchFamily="34" charset="0"/>
                <a:cs typeface="Open Sans" panose="020B0606030504020204" pitchFamily="34" charset="0"/>
              </a:rPr>
              <a:t>pay less</a:t>
            </a:r>
            <a:r>
              <a:rPr lang="en-US" sz="2000">
                <a:latin typeface="Open Sans" panose="020B0606030504020204" pitchFamily="34" charset="0"/>
                <a:ea typeface="Open Sans" panose="020B0606030504020204" pitchFamily="34" charset="0"/>
                <a:cs typeface="Open Sans" panose="020B0606030504020204" pitchFamily="34" charset="0"/>
              </a:rPr>
              <a:t> by staying within our Augusta Health network</a:t>
            </a:r>
          </a:p>
          <a:p>
            <a:endParaRPr lang="en-US" sz="3200" b="1">
              <a:latin typeface="Open Sans" panose="020B0606030504020204" pitchFamily="34" charset="0"/>
              <a:ea typeface="Open Sans" panose="020B0606030504020204" pitchFamily="34" charset="0"/>
              <a:cs typeface="Open Sans" panose="020B0606030504020204" pitchFamily="34" charset="0"/>
            </a:endParaRPr>
          </a:p>
          <a:p>
            <a:r>
              <a:rPr lang="en-US" sz="2400" b="1">
                <a:latin typeface="Open Sans" panose="020B0606030504020204" pitchFamily="34" charset="0"/>
                <a:ea typeface="Open Sans" panose="020B0606030504020204" pitchFamily="34" charset="0"/>
                <a:cs typeface="Open Sans" panose="020B0606030504020204" pitchFamily="34" charset="0"/>
              </a:rPr>
              <a:t>Know Before You Go:</a:t>
            </a:r>
            <a:br>
              <a:rPr lang="en-US" sz="2400">
                <a:latin typeface="Open Sans" panose="020B0606030504020204" pitchFamily="34" charset="0"/>
                <a:ea typeface="Open Sans" panose="020B0606030504020204" pitchFamily="34" charset="0"/>
                <a:cs typeface="Open Sans" panose="020B0606030504020204" pitchFamily="34" charset="0"/>
              </a:rPr>
            </a:br>
            <a:r>
              <a:rPr lang="en-US" sz="2000">
                <a:latin typeface="Open Sans" panose="020B0606030504020204" pitchFamily="34" charset="0"/>
                <a:ea typeface="Open Sans" panose="020B0606030504020204" pitchFamily="34" charset="0"/>
                <a:cs typeface="Open Sans" panose="020B0606030504020204" pitchFamily="34" charset="0"/>
              </a:rPr>
              <a:t>Use cost comparison tools and talk to a nurse navigator to make informed choices</a:t>
            </a:r>
          </a:p>
          <a:p>
            <a:pPr marR="0" lvl="0" defTabSz="914400" rtl="0" eaLnBrk="1" fontAlgn="auto" latinLnBrk="0" hangingPunct="1">
              <a:lnSpc>
                <a:spcPct val="100000"/>
              </a:lnSpc>
              <a:spcBef>
                <a:spcPts val="0"/>
              </a:spcBef>
              <a:spcAft>
                <a:spcPts val="0"/>
              </a:spcAft>
              <a:buClrTx/>
              <a:buSzTx/>
              <a:tabLst/>
              <a:defRPr/>
            </a:pPr>
            <a:endParaRPr kumimoji="0" lang="en-US" sz="2400" b="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5" name="Picture 4" descr="A close-up of a health care cost&#10;&#10;AI-generated content may be incorrect.">
            <a:extLst>
              <a:ext uri="{FF2B5EF4-FFF2-40B4-BE49-F238E27FC236}">
                <a16:creationId xmlns:a16="http://schemas.microsoft.com/office/drawing/2014/main" id="{C446DF83-679E-74E2-EE6C-E3E6B4269C66}"/>
              </a:ext>
            </a:extLst>
          </p:cNvPr>
          <p:cNvPicPr>
            <a:picLocks noChangeAspect="1"/>
          </p:cNvPicPr>
          <p:nvPr/>
        </p:nvPicPr>
        <p:blipFill>
          <a:blip r:embed="rId4"/>
          <a:srcRect l="68025" t="32036" r="6296" b="31112"/>
          <a:stretch/>
        </p:blipFill>
        <p:spPr>
          <a:xfrm>
            <a:off x="471097" y="5250534"/>
            <a:ext cx="952426" cy="911214"/>
          </a:xfrm>
          <a:prstGeom prst="rect">
            <a:avLst/>
          </a:prstGeom>
        </p:spPr>
      </p:pic>
      <p:pic>
        <p:nvPicPr>
          <p:cNvPr id="8" name="Picture 7" descr="A chart of health care&#10;&#10;AI-generated content may be incorrect.">
            <a:extLst>
              <a:ext uri="{FF2B5EF4-FFF2-40B4-BE49-F238E27FC236}">
                <a16:creationId xmlns:a16="http://schemas.microsoft.com/office/drawing/2014/main" id="{43F347EC-7499-AD1F-E9CE-4D20F5E7DA96}"/>
              </a:ext>
            </a:extLst>
          </p:cNvPr>
          <p:cNvPicPr>
            <a:picLocks noChangeAspect="1"/>
          </p:cNvPicPr>
          <p:nvPr/>
        </p:nvPicPr>
        <p:blipFill>
          <a:blip r:embed="rId5"/>
          <a:srcRect l="6298" t="22778" r="80554" b="62222"/>
          <a:stretch/>
        </p:blipFill>
        <p:spPr>
          <a:xfrm>
            <a:off x="538172" y="2816631"/>
            <a:ext cx="926975" cy="1007581"/>
          </a:xfrm>
          <a:prstGeom prst="rect">
            <a:avLst/>
          </a:prstGeom>
        </p:spPr>
      </p:pic>
      <p:pic>
        <p:nvPicPr>
          <p:cNvPr id="9" name="Picture 8" descr="A chart of health care&#10;&#10;AI-generated content may be incorrect.">
            <a:extLst>
              <a:ext uri="{FF2B5EF4-FFF2-40B4-BE49-F238E27FC236}">
                <a16:creationId xmlns:a16="http://schemas.microsoft.com/office/drawing/2014/main" id="{D698B631-FB96-9F6C-9081-17DE7FB66FFB}"/>
              </a:ext>
            </a:extLst>
          </p:cNvPr>
          <p:cNvPicPr>
            <a:picLocks noChangeAspect="1"/>
          </p:cNvPicPr>
          <p:nvPr/>
        </p:nvPicPr>
        <p:blipFill>
          <a:blip r:embed="rId5"/>
          <a:srcRect l="3518" t="2407" r="79444" b="79074"/>
          <a:stretch/>
        </p:blipFill>
        <p:spPr>
          <a:xfrm>
            <a:off x="527027" y="1694432"/>
            <a:ext cx="926974" cy="1007581"/>
          </a:xfrm>
          <a:prstGeom prst="rect">
            <a:avLst/>
          </a:prstGeom>
        </p:spPr>
      </p:pic>
      <p:pic>
        <p:nvPicPr>
          <p:cNvPr id="10" name="Picture 9" descr="A chart of health care&#10;&#10;AI-generated content may be incorrect.">
            <a:extLst>
              <a:ext uri="{FF2B5EF4-FFF2-40B4-BE49-F238E27FC236}">
                <a16:creationId xmlns:a16="http://schemas.microsoft.com/office/drawing/2014/main" id="{E71E1BBD-5A23-E40C-4ADC-D56ACE37F4A3}"/>
              </a:ext>
            </a:extLst>
          </p:cNvPr>
          <p:cNvPicPr>
            <a:picLocks noChangeAspect="1"/>
          </p:cNvPicPr>
          <p:nvPr/>
        </p:nvPicPr>
        <p:blipFill>
          <a:blip r:embed="rId5"/>
          <a:srcRect l="3241" t="40926" r="78241" b="41666"/>
          <a:stretch/>
        </p:blipFill>
        <p:spPr>
          <a:xfrm>
            <a:off x="496549" y="4070433"/>
            <a:ext cx="926974" cy="1007581"/>
          </a:xfrm>
          <a:prstGeom prst="rect">
            <a:avLst/>
          </a:prstGeom>
        </p:spPr>
      </p:pic>
    </p:spTree>
    <p:custDataLst>
      <p:tags r:id="rId1"/>
    </p:custDataLst>
    <p:extLst>
      <p:ext uri="{BB962C8B-B14F-4D97-AF65-F5344CB8AC3E}">
        <p14:creationId xmlns:p14="http://schemas.microsoft.com/office/powerpoint/2010/main" val="40815775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TextBox 459"/>
          <p:cNvSpPr txBox="1"/>
          <p:nvPr/>
        </p:nvSpPr>
        <p:spPr>
          <a:xfrm>
            <a:off x="597311" y="3077030"/>
            <a:ext cx="10854812"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Health Savings Account (HSA)</a:t>
            </a:r>
          </a:p>
        </p:txBody>
      </p:sp>
      <p:grpSp>
        <p:nvGrpSpPr>
          <p:cNvPr id="7" name="Group 6">
            <a:extLst>
              <a:ext uri="{FF2B5EF4-FFF2-40B4-BE49-F238E27FC236}">
                <a16:creationId xmlns:a16="http://schemas.microsoft.com/office/drawing/2014/main" id="{46E7F9E6-70B3-B247-8853-0562ABEB0087}"/>
              </a:ext>
            </a:extLst>
          </p:cNvPr>
          <p:cNvGrpSpPr/>
          <p:nvPr/>
        </p:nvGrpSpPr>
        <p:grpSpPr>
          <a:xfrm>
            <a:off x="5682717" y="1914525"/>
            <a:ext cx="826566" cy="826563"/>
            <a:chOff x="1903413" y="1016000"/>
            <a:chExt cx="319088" cy="319087"/>
          </a:xfrm>
          <a:noFill/>
        </p:grpSpPr>
        <p:sp>
          <p:nvSpPr>
            <p:cNvPr id="8" name="Rectangle 6">
              <a:extLst>
                <a:ext uri="{FF2B5EF4-FFF2-40B4-BE49-F238E27FC236}">
                  <a16:creationId xmlns:a16="http://schemas.microsoft.com/office/drawing/2014/main" id="{85A050F1-B783-7A4D-9124-A067E5F1BF39}"/>
                </a:ext>
              </a:extLst>
            </p:cNvPr>
            <p:cNvSpPr>
              <a:spLocks noChangeArrowheads="1"/>
            </p:cNvSpPr>
            <p:nvPr/>
          </p:nvSpPr>
          <p:spPr bwMode="auto">
            <a:xfrm>
              <a:off x="2147888" y="1016000"/>
              <a:ext cx="74613" cy="319087"/>
            </a:xfrm>
            <a:prstGeom prst="rect">
              <a:avLst/>
            </a:prstGeom>
            <a:grpFill/>
            <a:ln w="254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Rectangle 7">
              <a:extLst>
                <a:ext uri="{FF2B5EF4-FFF2-40B4-BE49-F238E27FC236}">
                  <a16:creationId xmlns:a16="http://schemas.microsoft.com/office/drawing/2014/main" id="{E74C1651-C12B-0846-BFFA-EFB2661FF903}"/>
                </a:ext>
              </a:extLst>
            </p:cNvPr>
            <p:cNvSpPr>
              <a:spLocks noChangeArrowheads="1"/>
            </p:cNvSpPr>
            <p:nvPr/>
          </p:nvSpPr>
          <p:spPr bwMode="auto">
            <a:xfrm>
              <a:off x="2147888" y="1016000"/>
              <a:ext cx="74613" cy="3190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Rectangle 8">
              <a:extLst>
                <a:ext uri="{FF2B5EF4-FFF2-40B4-BE49-F238E27FC236}">
                  <a16:creationId xmlns:a16="http://schemas.microsoft.com/office/drawing/2014/main" id="{EF8091D4-5228-2646-9C3C-D22DAF17D959}"/>
                </a:ext>
              </a:extLst>
            </p:cNvPr>
            <p:cNvSpPr>
              <a:spLocks noChangeArrowheads="1"/>
            </p:cNvSpPr>
            <p:nvPr/>
          </p:nvSpPr>
          <p:spPr bwMode="auto">
            <a:xfrm>
              <a:off x="2025650" y="1104900"/>
              <a:ext cx="74613" cy="2301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2" name="Rectangle 9">
              <a:extLst>
                <a:ext uri="{FF2B5EF4-FFF2-40B4-BE49-F238E27FC236}">
                  <a16:creationId xmlns:a16="http://schemas.microsoft.com/office/drawing/2014/main" id="{B1B9EEA2-D2C2-E742-8A5F-FFAF5E83FA9D}"/>
                </a:ext>
              </a:extLst>
            </p:cNvPr>
            <p:cNvSpPr>
              <a:spLocks noChangeArrowheads="1"/>
            </p:cNvSpPr>
            <p:nvPr/>
          </p:nvSpPr>
          <p:spPr bwMode="auto">
            <a:xfrm>
              <a:off x="1903413" y="1168400"/>
              <a:ext cx="73025" cy="1666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grpSp>
    </p:spTree>
    <p:custDataLst>
      <p:tags r:id="rId1"/>
    </p:custDataLst>
    <p:extLst>
      <p:ext uri="{BB962C8B-B14F-4D97-AF65-F5344CB8AC3E}">
        <p14:creationId xmlns:p14="http://schemas.microsoft.com/office/powerpoint/2010/main" val="2639685377"/>
      </p:ext>
    </p:extLst>
  </p:cSld>
  <p:clrMapOvr>
    <a:masterClrMapping/>
  </p:clrMapOvr>
  <p:transition spd="slow">
    <p:push dir="u"/>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4294967295"/>
          </p:nvPr>
        </p:nvSpPr>
        <p:spPr>
          <a:xfrm>
            <a:off x="719882" y="1331376"/>
            <a:ext cx="7842821" cy="312944"/>
          </a:xfrm>
        </p:spPr>
        <p:txBody>
          <a:bodyPr>
            <a:noAutofit/>
          </a:bodyPr>
          <a:lstStyle/>
          <a:p>
            <a:pPr marL="0" indent="0">
              <a:buNone/>
            </a:pPr>
            <a:r>
              <a:rPr lang="en-US" sz="1800" dirty="0">
                <a:solidFill>
                  <a:schemeClr val="accent2"/>
                </a:solidFill>
                <a:latin typeface="Lato" panose="020F0502020204030203" pitchFamily="34" charset="0"/>
              </a:rPr>
              <a:t>IRS maximum contribution limits increasing. </a:t>
            </a:r>
          </a:p>
        </p:txBody>
      </p:sp>
      <p:sp>
        <p:nvSpPr>
          <p:cNvPr id="31" name="TextBox 30"/>
          <p:cNvSpPr txBox="1"/>
          <p:nvPr/>
        </p:nvSpPr>
        <p:spPr>
          <a:xfrm>
            <a:off x="5814615" y="1331376"/>
            <a:ext cx="5391129" cy="4539704"/>
          </a:xfrm>
          <a:prstGeom prst="rect">
            <a:avLst/>
          </a:prstGeom>
          <a:solidFill>
            <a:schemeClr val="tx2">
              <a:alpha val="10000"/>
            </a:schemeClr>
          </a:solidFill>
        </p:spPr>
        <p:txBody>
          <a:bodyPr wrap="square" rtlCol="0">
            <a:spAutoFit/>
          </a:bodyPr>
          <a:lstStyle/>
          <a:p>
            <a:pPr marL="0" marR="0" lvl="0" indent="0" algn="ctr" defTabSz="914400" rtl="0" eaLnBrk="1" fontAlgn="auto" latinLnBrk="0" hangingPunct="1">
              <a:lnSpc>
                <a:spcPct val="100000"/>
              </a:lnSpc>
              <a:spcBef>
                <a:spcPts val="590"/>
              </a:spcBef>
              <a:spcAft>
                <a:spcPts val="0"/>
              </a:spcAft>
              <a:buClrTx/>
              <a:buSzTx/>
              <a:buFontTx/>
              <a:buNone/>
              <a:tabLst/>
              <a:defRPr/>
            </a:pPr>
            <a:r>
              <a:rPr kumimoji="0" lang="en-US" sz="2400" b="1" i="0" u="none" strike="noStrike" kern="1200" cap="none" spc="0" normalizeH="0" baseline="0" noProof="0" dirty="0">
                <a:ln>
                  <a:noFill/>
                </a:ln>
                <a:solidFill>
                  <a:srgbClr val="003C71"/>
                </a:solidFill>
                <a:effectLst/>
                <a:uLnTx/>
                <a:uFillTx/>
                <a:latin typeface="Lato"/>
                <a:ea typeface="+mn-ea"/>
                <a:cs typeface="+mn-cs"/>
              </a:rPr>
              <a:t>Augusta Health contributes a prorated amount based on your benefit start date.</a:t>
            </a:r>
          </a:p>
          <a:p>
            <a:pPr marL="0" marR="0" lvl="0" indent="0" algn="ctr" defTabSz="914400" rtl="0" eaLnBrk="1" fontAlgn="auto" latinLnBrk="0" hangingPunct="1">
              <a:lnSpc>
                <a:spcPct val="100000"/>
              </a:lnSpc>
              <a:spcBef>
                <a:spcPts val="590"/>
              </a:spcBef>
              <a:spcAft>
                <a:spcPts val="0"/>
              </a:spcAft>
              <a:buClrTx/>
              <a:buSzTx/>
              <a:buFontTx/>
              <a:buNone/>
              <a:tabLst/>
              <a:defRPr/>
            </a:pPr>
            <a:endParaRPr kumimoji="0" lang="en-US" sz="2400" b="1" i="0" u="none" strike="noStrike" kern="1200" cap="none" spc="0" normalizeH="0" baseline="0" noProof="0" dirty="0">
              <a:ln>
                <a:noFill/>
              </a:ln>
              <a:solidFill>
                <a:srgbClr val="003C71"/>
              </a:solidFill>
              <a:effectLst/>
              <a:uLnTx/>
              <a:uFillTx/>
              <a:latin typeface="Lato"/>
              <a:ea typeface="+mn-ea"/>
              <a:cs typeface="+mn-cs"/>
            </a:endParaRPr>
          </a:p>
          <a:p>
            <a:pPr marL="0" marR="0" lvl="0" indent="0" algn="ctr" defTabSz="914400" rtl="0" eaLnBrk="1" fontAlgn="auto" latinLnBrk="0" hangingPunct="1">
              <a:lnSpc>
                <a:spcPct val="100000"/>
              </a:lnSpc>
              <a:spcBef>
                <a:spcPts val="590"/>
              </a:spcBef>
              <a:spcAft>
                <a:spcPts val="0"/>
              </a:spcAft>
              <a:buClrTx/>
              <a:buSzTx/>
              <a:buFontTx/>
              <a:buNone/>
              <a:tabLst/>
              <a:defRPr/>
            </a:pPr>
            <a:r>
              <a:rPr kumimoji="0" lang="en-US" sz="2400" b="1" i="0" u="none" strike="noStrike" kern="1200" cap="none" spc="0" normalizeH="0" baseline="0" noProof="0" dirty="0">
                <a:ln>
                  <a:noFill/>
                </a:ln>
                <a:solidFill>
                  <a:srgbClr val="003C71"/>
                </a:solidFill>
                <a:effectLst/>
                <a:uLnTx/>
                <a:uFillTx/>
                <a:latin typeface="Lato"/>
                <a:ea typeface="+mn-ea"/>
                <a:cs typeface="+mn-cs"/>
              </a:rPr>
              <a:t> $1,000 Team Member Only</a:t>
            </a:r>
          </a:p>
          <a:p>
            <a:pPr marL="0" marR="0" lvl="0" indent="0" algn="ctr" defTabSz="914400" rtl="0" eaLnBrk="1" fontAlgn="auto" latinLnBrk="0" hangingPunct="1">
              <a:lnSpc>
                <a:spcPct val="100000"/>
              </a:lnSpc>
              <a:spcBef>
                <a:spcPts val="590"/>
              </a:spcBef>
              <a:spcAft>
                <a:spcPts val="0"/>
              </a:spcAft>
              <a:buClrTx/>
              <a:buSzTx/>
              <a:buFontTx/>
              <a:buNone/>
              <a:tabLst/>
              <a:defRPr/>
            </a:pPr>
            <a:r>
              <a:rPr kumimoji="0" lang="en-US" sz="2400" b="1" i="0" u="none" strike="noStrike" kern="1200" cap="none" spc="0" normalizeH="0" baseline="0" noProof="0" dirty="0">
                <a:ln>
                  <a:noFill/>
                </a:ln>
                <a:solidFill>
                  <a:srgbClr val="003C71"/>
                </a:solidFill>
                <a:effectLst/>
                <a:uLnTx/>
                <a:uFillTx/>
                <a:latin typeface="Lato"/>
                <a:ea typeface="+mn-ea"/>
                <a:cs typeface="+mn-cs"/>
              </a:rPr>
              <a:t>$2,000 for Team Member + Child/Children/Spouse/Family</a:t>
            </a:r>
          </a:p>
          <a:p>
            <a:pPr marL="0" marR="0" lvl="0" indent="0" algn="ctr" defTabSz="914400" rtl="0" eaLnBrk="1" fontAlgn="auto" latinLnBrk="0" hangingPunct="1">
              <a:lnSpc>
                <a:spcPct val="100000"/>
              </a:lnSpc>
              <a:spcBef>
                <a:spcPts val="590"/>
              </a:spcBef>
              <a:spcAft>
                <a:spcPts val="0"/>
              </a:spcAft>
              <a:buClrTx/>
              <a:buSzTx/>
              <a:buFontTx/>
              <a:buNone/>
              <a:tabLst/>
              <a:defRPr/>
            </a:pPr>
            <a:endParaRPr kumimoji="0" lang="en-US" sz="2400" b="1" i="0" u="none" strike="noStrike" kern="1200" cap="none" spc="0" normalizeH="0" baseline="0" noProof="0" dirty="0">
              <a:ln>
                <a:noFill/>
              </a:ln>
              <a:solidFill>
                <a:srgbClr val="003C71"/>
              </a:solidFill>
              <a:effectLst/>
              <a:uLnTx/>
              <a:uFillTx/>
              <a:latin typeface="Lato"/>
              <a:ea typeface="+mn-ea"/>
              <a:cs typeface="+mn-cs"/>
            </a:endParaRPr>
          </a:p>
          <a:p>
            <a:pPr marL="0" marR="0" lvl="0" indent="0" algn="ctr" defTabSz="914400" rtl="0" eaLnBrk="1" fontAlgn="auto" latinLnBrk="0" hangingPunct="1">
              <a:lnSpc>
                <a:spcPct val="100000"/>
              </a:lnSpc>
              <a:spcBef>
                <a:spcPts val="590"/>
              </a:spcBef>
              <a:spcAft>
                <a:spcPts val="0"/>
              </a:spcAft>
              <a:buClrTx/>
              <a:buSzTx/>
              <a:buFontTx/>
              <a:buNone/>
              <a:tabLst/>
              <a:defRPr/>
            </a:pPr>
            <a:r>
              <a:rPr kumimoji="0" lang="en-US" sz="2400" b="1" i="1" u="none" strike="noStrike" kern="1200" cap="none" spc="0" normalizeH="0" baseline="0" noProof="0" dirty="0">
                <a:ln>
                  <a:noFill/>
                </a:ln>
                <a:solidFill>
                  <a:srgbClr val="003C71"/>
                </a:solidFill>
                <a:effectLst/>
                <a:uLnTx/>
                <a:uFillTx/>
                <a:latin typeface="Lato"/>
                <a:ea typeface="+mn-ea"/>
                <a:cs typeface="+mn-cs"/>
              </a:rPr>
              <a:t>The combination of you and your employer contributions cannot exceed the IRS limits per calendar year.</a:t>
            </a:r>
          </a:p>
        </p:txBody>
      </p:sp>
      <p:grpSp>
        <p:nvGrpSpPr>
          <p:cNvPr id="2" name="Group 1"/>
          <p:cNvGrpSpPr/>
          <p:nvPr/>
        </p:nvGrpSpPr>
        <p:grpSpPr>
          <a:xfrm>
            <a:off x="1353016" y="1898533"/>
            <a:ext cx="4071128" cy="3628091"/>
            <a:chOff x="457200" y="2555088"/>
            <a:chExt cx="4613945" cy="4111837"/>
          </a:xfrm>
        </p:grpSpPr>
        <p:grpSp>
          <p:nvGrpSpPr>
            <p:cNvPr id="66" name="Group 65"/>
            <p:cNvGrpSpPr/>
            <p:nvPr/>
          </p:nvGrpSpPr>
          <p:grpSpPr>
            <a:xfrm>
              <a:off x="469542" y="2555088"/>
              <a:ext cx="3411729" cy="1248645"/>
              <a:chOff x="3385311" y="2880360"/>
              <a:chExt cx="3411729" cy="1248645"/>
            </a:xfrm>
          </p:grpSpPr>
          <p:sp>
            <p:nvSpPr>
              <p:cNvPr id="49" name="Content Placeholder 1"/>
              <p:cNvSpPr txBox="1">
                <a:spLocks/>
              </p:cNvSpPr>
              <p:nvPr/>
            </p:nvSpPr>
            <p:spPr>
              <a:xfrm>
                <a:off x="3385311" y="3423700"/>
                <a:ext cx="3411729" cy="705305"/>
              </a:xfrm>
              <a:prstGeom prst="rect">
                <a:avLst/>
              </a:prstGeom>
            </p:spPr>
            <p:txBody>
              <a:bodyPr vert="horz" lIns="0" tIns="0" rIns="0" bIns="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90"/>
                  </a:spcBef>
                  <a:spcAft>
                    <a:spcPts val="0"/>
                  </a:spcAft>
                  <a:buClrTx/>
                  <a:buSzTx/>
                  <a:buFont typeface="Arial" panose="020B0604020202020204" pitchFamily="34" charset="0"/>
                  <a:buNone/>
                  <a:tabLst/>
                  <a:defRPr/>
                </a:pPr>
                <a:r>
                  <a:rPr kumimoji="0" lang="en-US" sz="4236" b="1" i="0" u="none" strike="noStrike" kern="1200" cap="none" spc="0" normalizeH="0" baseline="0" noProof="0" dirty="0">
                    <a:ln>
                      <a:noFill/>
                    </a:ln>
                    <a:solidFill>
                      <a:srgbClr val="003C71"/>
                    </a:solidFill>
                    <a:effectLst/>
                    <a:uLnTx/>
                    <a:uFillTx/>
                    <a:latin typeface="Lato"/>
                    <a:ea typeface="+mn-ea"/>
                    <a:cs typeface="+mn-cs"/>
                  </a:rPr>
                  <a:t>$4,400</a:t>
                </a:r>
              </a:p>
            </p:txBody>
          </p:sp>
          <p:sp>
            <p:nvSpPr>
              <p:cNvPr id="50" name="TextBox 49"/>
              <p:cNvSpPr txBox="1"/>
              <p:nvPr/>
            </p:nvSpPr>
            <p:spPr>
              <a:xfrm>
                <a:off x="3385311" y="2880360"/>
                <a:ext cx="3411728" cy="2769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88" b="1" i="0" u="none" strike="noStrike" kern="1200" cap="all" spc="0" normalizeH="0" baseline="0" noProof="0" dirty="0">
                    <a:ln>
                      <a:noFill/>
                    </a:ln>
                    <a:solidFill>
                      <a:srgbClr val="22819E"/>
                    </a:solidFill>
                    <a:effectLst/>
                    <a:uLnTx/>
                    <a:uFillTx/>
                    <a:latin typeface="Lato"/>
                    <a:ea typeface="+mn-ea"/>
                    <a:cs typeface="+mn-cs"/>
                  </a:rPr>
                  <a:t>INDIVIDUAL CONTRIBUTION</a:t>
                </a:r>
              </a:p>
            </p:txBody>
          </p:sp>
          <p:cxnSp>
            <p:nvCxnSpPr>
              <p:cNvPr id="51" name="Straight Connector 50"/>
              <p:cNvCxnSpPr/>
              <p:nvPr/>
            </p:nvCxnSpPr>
            <p:spPr>
              <a:xfrm>
                <a:off x="3385311" y="3261644"/>
                <a:ext cx="3108960" cy="0"/>
              </a:xfrm>
              <a:prstGeom prst="line">
                <a:avLst/>
              </a:prstGeom>
              <a:ln w="38100">
                <a:solidFill>
                  <a:schemeClr val="accent6">
                    <a:alpha val="50196"/>
                  </a:schemeClr>
                </a:solidFill>
              </a:ln>
            </p:spPr>
            <p:style>
              <a:lnRef idx="1">
                <a:schemeClr val="accent1"/>
              </a:lnRef>
              <a:fillRef idx="0">
                <a:schemeClr val="accent1"/>
              </a:fillRef>
              <a:effectRef idx="0">
                <a:schemeClr val="accent1"/>
              </a:effectRef>
              <a:fontRef idx="minor">
                <a:schemeClr val="tx1"/>
              </a:fontRef>
            </p:style>
          </p:cxnSp>
        </p:grpSp>
        <p:grpSp>
          <p:nvGrpSpPr>
            <p:cNvPr id="16" name="Group 15"/>
            <p:cNvGrpSpPr/>
            <p:nvPr/>
          </p:nvGrpSpPr>
          <p:grpSpPr>
            <a:xfrm>
              <a:off x="469542" y="3980285"/>
              <a:ext cx="3411729" cy="1299686"/>
              <a:chOff x="3385311" y="4325440"/>
              <a:chExt cx="3411729" cy="1299686"/>
            </a:xfrm>
          </p:grpSpPr>
          <p:sp>
            <p:nvSpPr>
              <p:cNvPr id="60" name="Content Placeholder 1"/>
              <p:cNvSpPr txBox="1">
                <a:spLocks/>
              </p:cNvSpPr>
              <p:nvPr/>
            </p:nvSpPr>
            <p:spPr>
              <a:xfrm>
                <a:off x="3385311" y="4868781"/>
                <a:ext cx="3411729" cy="756345"/>
              </a:xfrm>
              <a:prstGeom prst="rect">
                <a:avLst/>
              </a:prstGeom>
            </p:spPr>
            <p:txBody>
              <a:bodyPr vert="horz" lIns="0" tIns="0" rIns="0" bIns="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590"/>
                  </a:spcBef>
                  <a:spcAft>
                    <a:spcPts val="0"/>
                  </a:spcAft>
                  <a:buClrTx/>
                  <a:buSzTx/>
                  <a:buFont typeface="Arial" panose="020B0604020202020204" pitchFamily="34" charset="0"/>
                  <a:buNone/>
                  <a:tabLst/>
                  <a:defRPr/>
                </a:pPr>
                <a:r>
                  <a:rPr kumimoji="0" lang="en-US" sz="4236" b="1" i="0" u="none" strike="noStrike" kern="1200" cap="none" spc="0" normalizeH="0" baseline="0" noProof="0" dirty="0">
                    <a:ln>
                      <a:noFill/>
                    </a:ln>
                    <a:solidFill>
                      <a:srgbClr val="003C71"/>
                    </a:solidFill>
                    <a:effectLst/>
                    <a:uLnTx/>
                    <a:uFillTx/>
                    <a:latin typeface="Lato"/>
                    <a:ea typeface="+mn-ea"/>
                    <a:cs typeface="+mn-cs"/>
                  </a:rPr>
                  <a:t>$8,750</a:t>
                </a:r>
              </a:p>
            </p:txBody>
          </p:sp>
          <p:sp>
            <p:nvSpPr>
              <p:cNvPr id="61" name="TextBox 60"/>
              <p:cNvSpPr txBox="1"/>
              <p:nvPr/>
            </p:nvSpPr>
            <p:spPr>
              <a:xfrm>
                <a:off x="3385311" y="4325440"/>
                <a:ext cx="3411728" cy="2769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88" b="1" i="0" u="none" strike="noStrike" kern="1200" cap="all" spc="0" normalizeH="0" baseline="0" noProof="0" dirty="0">
                    <a:ln>
                      <a:noFill/>
                    </a:ln>
                    <a:solidFill>
                      <a:srgbClr val="22819E"/>
                    </a:solidFill>
                    <a:effectLst/>
                    <a:uLnTx/>
                    <a:uFillTx/>
                    <a:latin typeface="Lato"/>
                    <a:ea typeface="+mn-ea"/>
                    <a:cs typeface="+mn-cs"/>
                  </a:rPr>
                  <a:t>FAMILY CONTRIBUTION</a:t>
                </a:r>
              </a:p>
            </p:txBody>
          </p:sp>
          <p:cxnSp>
            <p:nvCxnSpPr>
              <p:cNvPr id="62" name="Straight Connector 61"/>
              <p:cNvCxnSpPr/>
              <p:nvPr/>
            </p:nvCxnSpPr>
            <p:spPr>
              <a:xfrm>
                <a:off x="3385311" y="4706724"/>
                <a:ext cx="3108960" cy="0"/>
              </a:xfrm>
              <a:prstGeom prst="line">
                <a:avLst/>
              </a:prstGeom>
              <a:ln w="38100">
                <a:solidFill>
                  <a:schemeClr val="accent6">
                    <a:alpha val="50196"/>
                  </a:schemeClr>
                </a:solidFill>
              </a:ln>
            </p:spPr>
            <p:style>
              <a:lnRef idx="1">
                <a:schemeClr val="accent1"/>
              </a:lnRef>
              <a:fillRef idx="0">
                <a:schemeClr val="accent1"/>
              </a:fillRef>
              <a:effectRef idx="0">
                <a:schemeClr val="accent1"/>
              </a:effectRef>
              <a:fontRef idx="minor">
                <a:schemeClr val="tx1"/>
              </a:fontRef>
            </p:style>
          </p:cxnSp>
        </p:grpSp>
        <p:sp>
          <p:nvSpPr>
            <p:cNvPr id="47" name="TextBox 46"/>
            <p:cNvSpPr txBox="1"/>
            <p:nvPr/>
          </p:nvSpPr>
          <p:spPr>
            <a:xfrm>
              <a:off x="469541" y="5458850"/>
              <a:ext cx="4601604" cy="2769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88" b="1" i="0" u="none" strike="noStrike" kern="1200" cap="all" spc="0" normalizeH="0" baseline="0" noProof="0" dirty="0">
                  <a:ln>
                    <a:noFill/>
                  </a:ln>
                  <a:solidFill>
                    <a:srgbClr val="22819E"/>
                  </a:solidFill>
                  <a:effectLst/>
                  <a:uLnTx/>
                  <a:uFillTx/>
                  <a:latin typeface="Lato"/>
                  <a:ea typeface="+mn-ea"/>
                  <a:cs typeface="+mn-cs"/>
                </a:rPr>
                <a:t>“Catch-Up” contribution </a:t>
              </a:r>
              <a:r>
                <a:rPr kumimoji="0" lang="en-US" sz="1200" b="1" i="1" u="none" strike="noStrike" kern="1200" cap="all" spc="0" normalizeH="0" baseline="0" noProof="0" dirty="0">
                  <a:ln>
                    <a:noFill/>
                  </a:ln>
                  <a:solidFill>
                    <a:srgbClr val="22819E"/>
                  </a:solidFill>
                  <a:effectLst/>
                  <a:uLnTx/>
                  <a:uFillTx/>
                  <a:latin typeface="Lato"/>
                  <a:ea typeface="+mn-ea"/>
                  <a:cs typeface="+mn-cs"/>
                </a:rPr>
                <a:t>(age 55+) </a:t>
              </a:r>
              <a:endParaRPr kumimoji="0" lang="en-US" sz="1588" b="1" i="1" u="none" strike="noStrike" kern="1200" cap="all" spc="0" normalizeH="0" baseline="0" noProof="0" dirty="0">
                <a:ln>
                  <a:noFill/>
                </a:ln>
                <a:solidFill>
                  <a:srgbClr val="22819E"/>
                </a:solidFill>
                <a:effectLst/>
                <a:uLnTx/>
                <a:uFillTx/>
                <a:latin typeface="Lato"/>
                <a:ea typeface="+mn-ea"/>
                <a:cs typeface="+mn-cs"/>
              </a:endParaRPr>
            </a:p>
          </p:txBody>
        </p:sp>
        <p:cxnSp>
          <p:nvCxnSpPr>
            <p:cNvPr id="53" name="Straight Connector 52"/>
            <p:cNvCxnSpPr/>
            <p:nvPr/>
          </p:nvCxnSpPr>
          <p:spPr>
            <a:xfrm>
              <a:off x="469542" y="5840135"/>
              <a:ext cx="3108960" cy="0"/>
            </a:xfrm>
            <a:prstGeom prst="line">
              <a:avLst/>
            </a:prstGeom>
            <a:ln w="28575">
              <a:solidFill>
                <a:schemeClr val="accent6">
                  <a:alpha val="50196"/>
                </a:schemeClr>
              </a:solidFill>
            </a:ln>
          </p:spPr>
          <p:style>
            <a:lnRef idx="1">
              <a:schemeClr val="accent1"/>
            </a:lnRef>
            <a:fillRef idx="0">
              <a:schemeClr val="accent1"/>
            </a:fillRef>
            <a:effectRef idx="0">
              <a:schemeClr val="accent1"/>
            </a:effectRef>
            <a:fontRef idx="minor">
              <a:schemeClr val="tx1"/>
            </a:fontRef>
          </p:style>
        </p:cxnSp>
        <p:sp>
          <p:nvSpPr>
            <p:cNvPr id="55" name="Content Placeholder 1"/>
            <p:cNvSpPr txBox="1">
              <a:spLocks/>
            </p:cNvSpPr>
            <p:nvPr/>
          </p:nvSpPr>
          <p:spPr>
            <a:xfrm>
              <a:off x="1314071" y="6200313"/>
              <a:ext cx="2590800" cy="414528"/>
            </a:xfrm>
            <a:prstGeom prst="rect">
              <a:avLst/>
            </a:prstGeom>
          </p:spPr>
          <p:txBody>
            <a:bodyPr vert="horz" lIns="0" tIns="0" rIns="0" bIns="0" rtlCol="0">
              <a:no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Century Gothic" panose="020B0502020202020204" pitchFamily="34"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Century Gothic" panose="020B0502020202020204" pitchFamily="34"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Century Gothic" panose="020B0502020202020204" pitchFamily="34"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Century Gothic" panose="020B0502020202020204" pitchFamily="34"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ts val="3088"/>
                </a:lnSpc>
                <a:spcBef>
                  <a:spcPts val="590"/>
                </a:spcBef>
                <a:spcAft>
                  <a:spcPts val="0"/>
                </a:spcAft>
                <a:buClrTx/>
                <a:buSzTx/>
                <a:buFont typeface="Arial" panose="020B0604020202020204" pitchFamily="34" charset="0"/>
                <a:buNone/>
                <a:tabLst/>
                <a:defRPr/>
              </a:pPr>
              <a:r>
                <a:rPr kumimoji="0" lang="en-US" sz="4236" b="1" i="0" u="none" strike="noStrike" kern="1200" cap="none" spc="0" normalizeH="0" baseline="0" noProof="0" dirty="0">
                  <a:ln>
                    <a:noFill/>
                  </a:ln>
                  <a:solidFill>
                    <a:srgbClr val="22819E"/>
                  </a:solidFill>
                  <a:effectLst/>
                  <a:uLnTx/>
                  <a:uFillTx/>
                  <a:latin typeface="Lato"/>
                  <a:ea typeface="+mn-ea"/>
                  <a:cs typeface="+mn-cs"/>
                </a:rPr>
                <a:t>$1,000</a:t>
              </a:r>
            </a:p>
          </p:txBody>
        </p:sp>
        <p:grpSp>
          <p:nvGrpSpPr>
            <p:cNvPr id="58" name="Group 30"/>
            <p:cNvGrpSpPr>
              <a:grpSpLocks noChangeAspect="1"/>
            </p:cNvGrpSpPr>
            <p:nvPr/>
          </p:nvGrpSpPr>
          <p:grpSpPr bwMode="auto">
            <a:xfrm>
              <a:off x="457200" y="6011288"/>
              <a:ext cx="698500" cy="655637"/>
              <a:chOff x="3619" y="669"/>
              <a:chExt cx="440" cy="413"/>
            </a:xfrm>
            <a:solidFill>
              <a:schemeClr val="tx2"/>
            </a:solidFill>
          </p:grpSpPr>
          <p:sp>
            <p:nvSpPr>
              <p:cNvPr id="59" name="Freeform 31"/>
              <p:cNvSpPr>
                <a:spLocks/>
              </p:cNvSpPr>
              <p:nvPr/>
            </p:nvSpPr>
            <p:spPr bwMode="auto">
              <a:xfrm>
                <a:off x="3619" y="669"/>
                <a:ext cx="261" cy="360"/>
              </a:xfrm>
              <a:custGeom>
                <a:avLst/>
                <a:gdLst>
                  <a:gd name="T0" fmla="*/ 132 w 171"/>
                  <a:gd name="T1" fmla="*/ 240 h 240"/>
                  <a:gd name="T2" fmla="*/ 6 w 171"/>
                  <a:gd name="T3" fmla="*/ 240 h 240"/>
                  <a:gd name="T4" fmla="*/ 2 w 171"/>
                  <a:gd name="T5" fmla="*/ 238 h 240"/>
                  <a:gd name="T6" fmla="*/ 0 w 171"/>
                  <a:gd name="T7" fmla="*/ 234 h 240"/>
                  <a:gd name="T8" fmla="*/ 6 w 171"/>
                  <a:gd name="T9" fmla="*/ 184 h 240"/>
                  <a:gd name="T10" fmla="*/ 61 w 171"/>
                  <a:gd name="T11" fmla="*/ 153 h 240"/>
                  <a:gd name="T12" fmla="*/ 84 w 171"/>
                  <a:gd name="T13" fmla="*/ 145 h 240"/>
                  <a:gd name="T14" fmla="*/ 84 w 171"/>
                  <a:gd name="T15" fmla="*/ 123 h 240"/>
                  <a:gd name="T16" fmla="*/ 66 w 171"/>
                  <a:gd name="T17" fmla="*/ 88 h 240"/>
                  <a:gd name="T18" fmla="*/ 59 w 171"/>
                  <a:gd name="T19" fmla="*/ 72 h 240"/>
                  <a:gd name="T20" fmla="*/ 61 w 171"/>
                  <a:gd name="T21" fmla="*/ 61 h 240"/>
                  <a:gd name="T22" fmla="*/ 65 w 171"/>
                  <a:gd name="T23" fmla="*/ 56 h 240"/>
                  <a:gd name="T24" fmla="*/ 66 w 171"/>
                  <a:gd name="T25" fmla="*/ 22 h 240"/>
                  <a:gd name="T26" fmla="*/ 80 w 171"/>
                  <a:gd name="T27" fmla="*/ 17 h 240"/>
                  <a:gd name="T28" fmla="*/ 123 w 171"/>
                  <a:gd name="T29" fmla="*/ 0 h 240"/>
                  <a:gd name="T30" fmla="*/ 123 w 171"/>
                  <a:gd name="T31" fmla="*/ 0 h 240"/>
                  <a:gd name="T32" fmla="*/ 168 w 171"/>
                  <a:gd name="T33" fmla="*/ 22 h 240"/>
                  <a:gd name="T34" fmla="*/ 163 w 171"/>
                  <a:gd name="T35" fmla="*/ 56 h 240"/>
                  <a:gd name="T36" fmla="*/ 169 w 171"/>
                  <a:gd name="T37" fmla="*/ 71 h 240"/>
                  <a:gd name="T38" fmla="*/ 166 w 171"/>
                  <a:gd name="T39" fmla="*/ 82 h 240"/>
                  <a:gd name="T40" fmla="*/ 162 w 171"/>
                  <a:gd name="T41" fmla="*/ 88 h 240"/>
                  <a:gd name="T42" fmla="*/ 144 w 171"/>
                  <a:gd name="T43" fmla="*/ 123 h 240"/>
                  <a:gd name="T44" fmla="*/ 144 w 171"/>
                  <a:gd name="T45" fmla="*/ 145 h 240"/>
                  <a:gd name="T46" fmla="*/ 168 w 171"/>
                  <a:gd name="T47" fmla="*/ 154 h 240"/>
                  <a:gd name="T48" fmla="*/ 169 w 171"/>
                  <a:gd name="T49" fmla="*/ 154 h 240"/>
                  <a:gd name="T50" fmla="*/ 166 w 171"/>
                  <a:gd name="T51" fmla="*/ 166 h 240"/>
                  <a:gd name="T52" fmla="*/ 164 w 171"/>
                  <a:gd name="T53" fmla="*/ 165 h 240"/>
                  <a:gd name="T54" fmla="*/ 136 w 171"/>
                  <a:gd name="T55" fmla="*/ 155 h 240"/>
                  <a:gd name="T56" fmla="*/ 132 w 171"/>
                  <a:gd name="T57" fmla="*/ 150 h 240"/>
                  <a:gd name="T58" fmla="*/ 132 w 171"/>
                  <a:gd name="T59" fmla="*/ 120 h 240"/>
                  <a:gd name="T60" fmla="*/ 136 w 171"/>
                  <a:gd name="T61" fmla="*/ 114 h 240"/>
                  <a:gd name="T62" fmla="*/ 150 w 171"/>
                  <a:gd name="T63" fmla="*/ 84 h 240"/>
                  <a:gd name="T64" fmla="*/ 155 w 171"/>
                  <a:gd name="T65" fmla="*/ 78 h 240"/>
                  <a:gd name="T66" fmla="*/ 157 w 171"/>
                  <a:gd name="T67" fmla="*/ 71 h 240"/>
                  <a:gd name="T68" fmla="*/ 155 w 171"/>
                  <a:gd name="T69" fmla="*/ 65 h 240"/>
                  <a:gd name="T70" fmla="*/ 150 w 171"/>
                  <a:gd name="T71" fmla="*/ 59 h 240"/>
                  <a:gd name="T72" fmla="*/ 152 w 171"/>
                  <a:gd name="T73" fmla="*/ 52 h 240"/>
                  <a:gd name="T74" fmla="*/ 156 w 171"/>
                  <a:gd name="T75" fmla="*/ 25 h 240"/>
                  <a:gd name="T76" fmla="*/ 123 w 171"/>
                  <a:gd name="T77" fmla="*/ 12 h 240"/>
                  <a:gd name="T78" fmla="*/ 123 w 171"/>
                  <a:gd name="T79" fmla="*/ 12 h 240"/>
                  <a:gd name="T80" fmla="*/ 90 w 171"/>
                  <a:gd name="T81" fmla="*/ 25 h 240"/>
                  <a:gd name="T82" fmla="*/ 83 w 171"/>
                  <a:gd name="T83" fmla="*/ 29 h 240"/>
                  <a:gd name="T84" fmla="*/ 75 w 171"/>
                  <a:gd name="T85" fmla="*/ 30 h 240"/>
                  <a:gd name="T86" fmla="*/ 77 w 171"/>
                  <a:gd name="T87" fmla="*/ 53 h 240"/>
                  <a:gd name="T88" fmla="*/ 78 w 171"/>
                  <a:gd name="T89" fmla="*/ 60 h 240"/>
                  <a:gd name="T90" fmla="*/ 72 w 171"/>
                  <a:gd name="T91" fmla="*/ 66 h 240"/>
                  <a:gd name="T92" fmla="*/ 71 w 171"/>
                  <a:gd name="T93" fmla="*/ 72 h 240"/>
                  <a:gd name="T94" fmla="*/ 72 w 171"/>
                  <a:gd name="T95" fmla="*/ 78 h 240"/>
                  <a:gd name="T96" fmla="*/ 76 w 171"/>
                  <a:gd name="T97" fmla="*/ 79 h 240"/>
                  <a:gd name="T98" fmla="*/ 78 w 171"/>
                  <a:gd name="T99" fmla="*/ 84 h 240"/>
                  <a:gd name="T100" fmla="*/ 92 w 171"/>
                  <a:gd name="T101" fmla="*/ 114 h 240"/>
                  <a:gd name="T102" fmla="*/ 96 w 171"/>
                  <a:gd name="T103" fmla="*/ 120 h 240"/>
                  <a:gd name="T104" fmla="*/ 96 w 171"/>
                  <a:gd name="T105" fmla="*/ 150 h 240"/>
                  <a:gd name="T106" fmla="*/ 92 w 171"/>
                  <a:gd name="T107" fmla="*/ 155 h 240"/>
                  <a:gd name="T108" fmla="*/ 65 w 171"/>
                  <a:gd name="T109" fmla="*/ 165 h 240"/>
                  <a:gd name="T110" fmla="*/ 18 w 171"/>
                  <a:gd name="T111" fmla="*/ 188 h 240"/>
                  <a:gd name="T112" fmla="*/ 12 w 171"/>
                  <a:gd name="T113" fmla="*/ 228 h 240"/>
                  <a:gd name="T114" fmla="*/ 132 w 171"/>
                  <a:gd name="T115" fmla="*/ 228 h 240"/>
                  <a:gd name="T116" fmla="*/ 132 w 171"/>
                  <a:gd name="T117"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71" h="240">
                    <a:moveTo>
                      <a:pt x="132" y="240"/>
                    </a:moveTo>
                    <a:cubicBezTo>
                      <a:pt x="6" y="240"/>
                      <a:pt x="6" y="240"/>
                      <a:pt x="6" y="240"/>
                    </a:cubicBezTo>
                    <a:cubicBezTo>
                      <a:pt x="4" y="240"/>
                      <a:pt x="3" y="239"/>
                      <a:pt x="2" y="238"/>
                    </a:cubicBezTo>
                    <a:cubicBezTo>
                      <a:pt x="0" y="237"/>
                      <a:pt x="0" y="235"/>
                      <a:pt x="0" y="234"/>
                    </a:cubicBezTo>
                    <a:cubicBezTo>
                      <a:pt x="0" y="232"/>
                      <a:pt x="0" y="202"/>
                      <a:pt x="6" y="184"/>
                    </a:cubicBezTo>
                    <a:cubicBezTo>
                      <a:pt x="11" y="170"/>
                      <a:pt x="33" y="162"/>
                      <a:pt x="61" y="153"/>
                    </a:cubicBezTo>
                    <a:cubicBezTo>
                      <a:pt x="69" y="151"/>
                      <a:pt x="76" y="148"/>
                      <a:pt x="84" y="145"/>
                    </a:cubicBezTo>
                    <a:cubicBezTo>
                      <a:pt x="84" y="123"/>
                      <a:pt x="84" y="123"/>
                      <a:pt x="84" y="123"/>
                    </a:cubicBezTo>
                    <a:cubicBezTo>
                      <a:pt x="78" y="119"/>
                      <a:pt x="67" y="109"/>
                      <a:pt x="66" y="88"/>
                    </a:cubicBezTo>
                    <a:cubicBezTo>
                      <a:pt x="62" y="85"/>
                      <a:pt x="59" y="79"/>
                      <a:pt x="59" y="72"/>
                    </a:cubicBezTo>
                    <a:cubicBezTo>
                      <a:pt x="59" y="68"/>
                      <a:pt x="60" y="64"/>
                      <a:pt x="61" y="61"/>
                    </a:cubicBezTo>
                    <a:cubicBezTo>
                      <a:pt x="62" y="59"/>
                      <a:pt x="63" y="57"/>
                      <a:pt x="65" y="56"/>
                    </a:cubicBezTo>
                    <a:cubicBezTo>
                      <a:pt x="62" y="47"/>
                      <a:pt x="58" y="31"/>
                      <a:pt x="66" y="22"/>
                    </a:cubicBezTo>
                    <a:cubicBezTo>
                      <a:pt x="69" y="18"/>
                      <a:pt x="74" y="17"/>
                      <a:pt x="80" y="17"/>
                    </a:cubicBezTo>
                    <a:cubicBezTo>
                      <a:pt x="87" y="5"/>
                      <a:pt x="107" y="0"/>
                      <a:pt x="123" y="0"/>
                    </a:cubicBezTo>
                    <a:cubicBezTo>
                      <a:pt x="123" y="0"/>
                      <a:pt x="123" y="0"/>
                      <a:pt x="123" y="0"/>
                    </a:cubicBezTo>
                    <a:cubicBezTo>
                      <a:pt x="141" y="0"/>
                      <a:pt x="164" y="6"/>
                      <a:pt x="168" y="22"/>
                    </a:cubicBezTo>
                    <a:cubicBezTo>
                      <a:pt x="171" y="35"/>
                      <a:pt x="166" y="48"/>
                      <a:pt x="163" y="56"/>
                    </a:cubicBezTo>
                    <a:cubicBezTo>
                      <a:pt x="167" y="59"/>
                      <a:pt x="169" y="64"/>
                      <a:pt x="169" y="71"/>
                    </a:cubicBezTo>
                    <a:cubicBezTo>
                      <a:pt x="169" y="75"/>
                      <a:pt x="168" y="79"/>
                      <a:pt x="166" y="82"/>
                    </a:cubicBezTo>
                    <a:cubicBezTo>
                      <a:pt x="165" y="85"/>
                      <a:pt x="164" y="87"/>
                      <a:pt x="162" y="88"/>
                    </a:cubicBezTo>
                    <a:cubicBezTo>
                      <a:pt x="160" y="109"/>
                      <a:pt x="150" y="119"/>
                      <a:pt x="144" y="123"/>
                    </a:cubicBezTo>
                    <a:cubicBezTo>
                      <a:pt x="144" y="145"/>
                      <a:pt x="144" y="145"/>
                      <a:pt x="144" y="145"/>
                    </a:cubicBezTo>
                    <a:cubicBezTo>
                      <a:pt x="152" y="148"/>
                      <a:pt x="160" y="151"/>
                      <a:pt x="168" y="154"/>
                    </a:cubicBezTo>
                    <a:cubicBezTo>
                      <a:pt x="169" y="154"/>
                      <a:pt x="169" y="154"/>
                      <a:pt x="169" y="154"/>
                    </a:cubicBezTo>
                    <a:cubicBezTo>
                      <a:pt x="166" y="166"/>
                      <a:pt x="166" y="166"/>
                      <a:pt x="166" y="166"/>
                    </a:cubicBezTo>
                    <a:cubicBezTo>
                      <a:pt x="164" y="165"/>
                      <a:pt x="164" y="165"/>
                      <a:pt x="164" y="165"/>
                    </a:cubicBezTo>
                    <a:cubicBezTo>
                      <a:pt x="155" y="162"/>
                      <a:pt x="146" y="159"/>
                      <a:pt x="136" y="155"/>
                    </a:cubicBezTo>
                    <a:cubicBezTo>
                      <a:pt x="133" y="154"/>
                      <a:pt x="132" y="152"/>
                      <a:pt x="132" y="150"/>
                    </a:cubicBezTo>
                    <a:cubicBezTo>
                      <a:pt x="132" y="120"/>
                      <a:pt x="132" y="120"/>
                      <a:pt x="132" y="120"/>
                    </a:cubicBezTo>
                    <a:cubicBezTo>
                      <a:pt x="132" y="117"/>
                      <a:pt x="133" y="115"/>
                      <a:pt x="136" y="114"/>
                    </a:cubicBezTo>
                    <a:cubicBezTo>
                      <a:pt x="136" y="114"/>
                      <a:pt x="150" y="107"/>
                      <a:pt x="150" y="84"/>
                    </a:cubicBezTo>
                    <a:cubicBezTo>
                      <a:pt x="150" y="80"/>
                      <a:pt x="152" y="78"/>
                      <a:pt x="155" y="78"/>
                    </a:cubicBezTo>
                    <a:cubicBezTo>
                      <a:pt x="156" y="77"/>
                      <a:pt x="157" y="75"/>
                      <a:pt x="157" y="71"/>
                    </a:cubicBezTo>
                    <a:cubicBezTo>
                      <a:pt x="157" y="68"/>
                      <a:pt x="156" y="65"/>
                      <a:pt x="155" y="65"/>
                    </a:cubicBezTo>
                    <a:cubicBezTo>
                      <a:pt x="152" y="65"/>
                      <a:pt x="150" y="62"/>
                      <a:pt x="150" y="59"/>
                    </a:cubicBezTo>
                    <a:cubicBezTo>
                      <a:pt x="150" y="57"/>
                      <a:pt x="151" y="55"/>
                      <a:pt x="152" y="52"/>
                    </a:cubicBezTo>
                    <a:cubicBezTo>
                      <a:pt x="154" y="46"/>
                      <a:pt x="159" y="35"/>
                      <a:pt x="156" y="25"/>
                    </a:cubicBezTo>
                    <a:cubicBezTo>
                      <a:pt x="154" y="18"/>
                      <a:pt x="140" y="12"/>
                      <a:pt x="123" y="12"/>
                    </a:cubicBezTo>
                    <a:cubicBezTo>
                      <a:pt x="123" y="12"/>
                      <a:pt x="123" y="12"/>
                      <a:pt x="123" y="12"/>
                    </a:cubicBezTo>
                    <a:cubicBezTo>
                      <a:pt x="106" y="12"/>
                      <a:pt x="91" y="18"/>
                      <a:pt x="90" y="25"/>
                    </a:cubicBezTo>
                    <a:cubicBezTo>
                      <a:pt x="89" y="28"/>
                      <a:pt x="86" y="30"/>
                      <a:pt x="83" y="29"/>
                    </a:cubicBezTo>
                    <a:cubicBezTo>
                      <a:pt x="79" y="29"/>
                      <a:pt x="76" y="29"/>
                      <a:pt x="75" y="30"/>
                    </a:cubicBezTo>
                    <a:cubicBezTo>
                      <a:pt x="71" y="34"/>
                      <a:pt x="75" y="49"/>
                      <a:pt x="77" y="53"/>
                    </a:cubicBezTo>
                    <a:cubicBezTo>
                      <a:pt x="77" y="57"/>
                      <a:pt x="78" y="58"/>
                      <a:pt x="78" y="60"/>
                    </a:cubicBezTo>
                    <a:cubicBezTo>
                      <a:pt x="78" y="63"/>
                      <a:pt x="75" y="65"/>
                      <a:pt x="72" y="66"/>
                    </a:cubicBezTo>
                    <a:cubicBezTo>
                      <a:pt x="72" y="66"/>
                      <a:pt x="71" y="68"/>
                      <a:pt x="71" y="72"/>
                    </a:cubicBezTo>
                    <a:cubicBezTo>
                      <a:pt x="71" y="75"/>
                      <a:pt x="72" y="77"/>
                      <a:pt x="72" y="78"/>
                    </a:cubicBezTo>
                    <a:cubicBezTo>
                      <a:pt x="74" y="78"/>
                      <a:pt x="75" y="78"/>
                      <a:pt x="76" y="79"/>
                    </a:cubicBezTo>
                    <a:cubicBezTo>
                      <a:pt x="77" y="80"/>
                      <a:pt x="78" y="82"/>
                      <a:pt x="78" y="84"/>
                    </a:cubicBezTo>
                    <a:cubicBezTo>
                      <a:pt x="78" y="107"/>
                      <a:pt x="92" y="114"/>
                      <a:pt x="92" y="114"/>
                    </a:cubicBezTo>
                    <a:cubicBezTo>
                      <a:pt x="94" y="115"/>
                      <a:pt x="96" y="117"/>
                      <a:pt x="96" y="120"/>
                    </a:cubicBezTo>
                    <a:cubicBezTo>
                      <a:pt x="96" y="150"/>
                      <a:pt x="96" y="150"/>
                      <a:pt x="96" y="150"/>
                    </a:cubicBezTo>
                    <a:cubicBezTo>
                      <a:pt x="96" y="152"/>
                      <a:pt x="94" y="154"/>
                      <a:pt x="92" y="155"/>
                    </a:cubicBezTo>
                    <a:cubicBezTo>
                      <a:pt x="83" y="159"/>
                      <a:pt x="74" y="162"/>
                      <a:pt x="65" y="165"/>
                    </a:cubicBezTo>
                    <a:cubicBezTo>
                      <a:pt x="44" y="172"/>
                      <a:pt x="20" y="179"/>
                      <a:pt x="18" y="188"/>
                    </a:cubicBezTo>
                    <a:cubicBezTo>
                      <a:pt x="14" y="199"/>
                      <a:pt x="12" y="218"/>
                      <a:pt x="12" y="228"/>
                    </a:cubicBezTo>
                    <a:cubicBezTo>
                      <a:pt x="132" y="228"/>
                      <a:pt x="132" y="228"/>
                      <a:pt x="132" y="228"/>
                    </a:cubicBezTo>
                    <a:lnTo>
                      <a:pt x="132"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3D4D55"/>
                  </a:solidFill>
                  <a:effectLst/>
                  <a:uLnTx/>
                  <a:uFillTx/>
                  <a:latin typeface="Lato"/>
                  <a:ea typeface="+mn-ea"/>
                  <a:cs typeface="+mn-cs"/>
                </a:endParaRPr>
              </a:p>
            </p:txBody>
          </p:sp>
          <p:sp>
            <p:nvSpPr>
              <p:cNvPr id="67" name="Freeform 32"/>
              <p:cNvSpPr>
                <a:spLocks noEditPoints="1"/>
              </p:cNvSpPr>
              <p:nvPr/>
            </p:nvSpPr>
            <p:spPr bwMode="auto">
              <a:xfrm>
                <a:off x="3857" y="885"/>
                <a:ext cx="202" cy="197"/>
              </a:xfrm>
              <a:custGeom>
                <a:avLst/>
                <a:gdLst>
                  <a:gd name="T0" fmla="*/ 66 w 132"/>
                  <a:gd name="T1" fmla="*/ 132 h 132"/>
                  <a:gd name="T2" fmla="*/ 0 w 132"/>
                  <a:gd name="T3" fmla="*/ 66 h 132"/>
                  <a:gd name="T4" fmla="*/ 66 w 132"/>
                  <a:gd name="T5" fmla="*/ 0 h 132"/>
                  <a:gd name="T6" fmla="*/ 132 w 132"/>
                  <a:gd name="T7" fmla="*/ 66 h 132"/>
                  <a:gd name="T8" fmla="*/ 66 w 132"/>
                  <a:gd name="T9" fmla="*/ 132 h 132"/>
                  <a:gd name="T10" fmla="*/ 66 w 132"/>
                  <a:gd name="T11" fmla="*/ 12 h 132"/>
                  <a:gd name="T12" fmla="*/ 12 w 132"/>
                  <a:gd name="T13" fmla="*/ 66 h 132"/>
                  <a:gd name="T14" fmla="*/ 66 w 132"/>
                  <a:gd name="T15" fmla="*/ 120 h 132"/>
                  <a:gd name="T16" fmla="*/ 120 w 132"/>
                  <a:gd name="T17" fmla="*/ 66 h 132"/>
                  <a:gd name="T18" fmla="*/ 66 w 132"/>
                  <a:gd name="T19" fmla="*/ 1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 h="132">
                    <a:moveTo>
                      <a:pt x="66" y="132"/>
                    </a:moveTo>
                    <a:cubicBezTo>
                      <a:pt x="29" y="132"/>
                      <a:pt x="0" y="102"/>
                      <a:pt x="0" y="66"/>
                    </a:cubicBezTo>
                    <a:cubicBezTo>
                      <a:pt x="0" y="29"/>
                      <a:pt x="29" y="0"/>
                      <a:pt x="66" y="0"/>
                    </a:cubicBezTo>
                    <a:cubicBezTo>
                      <a:pt x="102" y="0"/>
                      <a:pt x="132" y="29"/>
                      <a:pt x="132" y="66"/>
                    </a:cubicBezTo>
                    <a:cubicBezTo>
                      <a:pt x="132" y="102"/>
                      <a:pt x="102" y="132"/>
                      <a:pt x="66" y="132"/>
                    </a:cubicBezTo>
                    <a:close/>
                    <a:moveTo>
                      <a:pt x="66" y="12"/>
                    </a:moveTo>
                    <a:cubicBezTo>
                      <a:pt x="36" y="12"/>
                      <a:pt x="12" y="36"/>
                      <a:pt x="12" y="66"/>
                    </a:cubicBezTo>
                    <a:cubicBezTo>
                      <a:pt x="12" y="95"/>
                      <a:pt x="36" y="120"/>
                      <a:pt x="66" y="120"/>
                    </a:cubicBezTo>
                    <a:cubicBezTo>
                      <a:pt x="96" y="120"/>
                      <a:pt x="120" y="95"/>
                      <a:pt x="120" y="66"/>
                    </a:cubicBezTo>
                    <a:cubicBezTo>
                      <a:pt x="120" y="36"/>
                      <a:pt x="96" y="12"/>
                      <a:pt x="6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3D4D55"/>
                  </a:solidFill>
                  <a:effectLst/>
                  <a:uLnTx/>
                  <a:uFillTx/>
                  <a:latin typeface="Lato"/>
                  <a:ea typeface="+mn-ea"/>
                  <a:cs typeface="+mn-cs"/>
                </a:endParaRPr>
              </a:p>
            </p:txBody>
          </p:sp>
          <p:sp>
            <p:nvSpPr>
              <p:cNvPr id="68" name="Freeform 33"/>
              <p:cNvSpPr>
                <a:spLocks/>
              </p:cNvSpPr>
              <p:nvPr/>
            </p:nvSpPr>
            <p:spPr bwMode="auto">
              <a:xfrm>
                <a:off x="3928" y="931"/>
                <a:ext cx="61" cy="102"/>
              </a:xfrm>
              <a:custGeom>
                <a:avLst/>
                <a:gdLst>
                  <a:gd name="T0" fmla="*/ 20 w 40"/>
                  <a:gd name="T1" fmla="*/ 68 h 68"/>
                  <a:gd name="T2" fmla="*/ 0 w 40"/>
                  <a:gd name="T3" fmla="*/ 48 h 68"/>
                  <a:gd name="T4" fmla="*/ 6 w 40"/>
                  <a:gd name="T5" fmla="*/ 42 h 68"/>
                  <a:gd name="T6" fmla="*/ 12 w 40"/>
                  <a:gd name="T7" fmla="*/ 48 h 68"/>
                  <a:gd name="T8" fmla="*/ 20 w 40"/>
                  <a:gd name="T9" fmla="*/ 56 h 68"/>
                  <a:gd name="T10" fmla="*/ 28 w 40"/>
                  <a:gd name="T11" fmla="*/ 48 h 68"/>
                  <a:gd name="T12" fmla="*/ 20 w 40"/>
                  <a:gd name="T13" fmla="*/ 40 h 68"/>
                  <a:gd name="T14" fmla="*/ 0 w 40"/>
                  <a:gd name="T15" fmla="*/ 20 h 68"/>
                  <a:gd name="T16" fmla="*/ 20 w 40"/>
                  <a:gd name="T17" fmla="*/ 0 h 68"/>
                  <a:gd name="T18" fmla="*/ 40 w 40"/>
                  <a:gd name="T19" fmla="*/ 20 h 68"/>
                  <a:gd name="T20" fmla="*/ 34 w 40"/>
                  <a:gd name="T21" fmla="*/ 26 h 68"/>
                  <a:gd name="T22" fmla="*/ 28 w 40"/>
                  <a:gd name="T23" fmla="*/ 20 h 68"/>
                  <a:gd name="T24" fmla="*/ 20 w 40"/>
                  <a:gd name="T25" fmla="*/ 12 h 68"/>
                  <a:gd name="T26" fmla="*/ 12 w 40"/>
                  <a:gd name="T27" fmla="*/ 20 h 68"/>
                  <a:gd name="T28" fmla="*/ 20 w 40"/>
                  <a:gd name="T29" fmla="*/ 28 h 68"/>
                  <a:gd name="T30" fmla="*/ 40 w 40"/>
                  <a:gd name="T31" fmla="*/ 48 h 68"/>
                  <a:gd name="T32" fmla="*/ 20 w 40"/>
                  <a:gd name="T33" fmla="*/ 68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68">
                    <a:moveTo>
                      <a:pt x="20" y="68"/>
                    </a:moveTo>
                    <a:cubicBezTo>
                      <a:pt x="9" y="68"/>
                      <a:pt x="0" y="59"/>
                      <a:pt x="0" y="48"/>
                    </a:cubicBezTo>
                    <a:cubicBezTo>
                      <a:pt x="0" y="44"/>
                      <a:pt x="3" y="42"/>
                      <a:pt x="6" y="42"/>
                    </a:cubicBezTo>
                    <a:cubicBezTo>
                      <a:pt x="9" y="42"/>
                      <a:pt x="12" y="44"/>
                      <a:pt x="12" y="48"/>
                    </a:cubicBezTo>
                    <a:cubicBezTo>
                      <a:pt x="12" y="52"/>
                      <a:pt x="15" y="56"/>
                      <a:pt x="20" y="56"/>
                    </a:cubicBezTo>
                    <a:cubicBezTo>
                      <a:pt x="24" y="56"/>
                      <a:pt x="28" y="52"/>
                      <a:pt x="28" y="48"/>
                    </a:cubicBezTo>
                    <a:cubicBezTo>
                      <a:pt x="28" y="43"/>
                      <a:pt x="24" y="40"/>
                      <a:pt x="20" y="40"/>
                    </a:cubicBezTo>
                    <a:cubicBezTo>
                      <a:pt x="9" y="40"/>
                      <a:pt x="0" y="31"/>
                      <a:pt x="0" y="20"/>
                    </a:cubicBezTo>
                    <a:cubicBezTo>
                      <a:pt x="0" y="9"/>
                      <a:pt x="9" y="0"/>
                      <a:pt x="20" y="0"/>
                    </a:cubicBezTo>
                    <a:cubicBezTo>
                      <a:pt x="31" y="0"/>
                      <a:pt x="40" y="9"/>
                      <a:pt x="40" y="20"/>
                    </a:cubicBezTo>
                    <a:cubicBezTo>
                      <a:pt x="40" y="23"/>
                      <a:pt x="37" y="26"/>
                      <a:pt x="34" y="26"/>
                    </a:cubicBezTo>
                    <a:cubicBezTo>
                      <a:pt x="30" y="26"/>
                      <a:pt x="28" y="23"/>
                      <a:pt x="28" y="20"/>
                    </a:cubicBezTo>
                    <a:cubicBezTo>
                      <a:pt x="28" y="16"/>
                      <a:pt x="24" y="12"/>
                      <a:pt x="20" y="12"/>
                    </a:cubicBezTo>
                    <a:cubicBezTo>
                      <a:pt x="15" y="12"/>
                      <a:pt x="12" y="16"/>
                      <a:pt x="12" y="20"/>
                    </a:cubicBezTo>
                    <a:cubicBezTo>
                      <a:pt x="12" y="24"/>
                      <a:pt x="15" y="28"/>
                      <a:pt x="20" y="28"/>
                    </a:cubicBezTo>
                    <a:cubicBezTo>
                      <a:pt x="31" y="28"/>
                      <a:pt x="40" y="37"/>
                      <a:pt x="40" y="48"/>
                    </a:cubicBezTo>
                    <a:cubicBezTo>
                      <a:pt x="40" y="59"/>
                      <a:pt x="31" y="68"/>
                      <a:pt x="20" y="6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3D4D55"/>
                  </a:solidFill>
                  <a:effectLst/>
                  <a:uLnTx/>
                  <a:uFillTx/>
                  <a:latin typeface="Lato"/>
                  <a:ea typeface="+mn-ea"/>
                  <a:cs typeface="+mn-cs"/>
                </a:endParaRPr>
              </a:p>
            </p:txBody>
          </p:sp>
          <p:sp>
            <p:nvSpPr>
              <p:cNvPr id="69" name="Freeform 34"/>
              <p:cNvSpPr>
                <a:spLocks/>
              </p:cNvSpPr>
              <p:nvPr/>
            </p:nvSpPr>
            <p:spPr bwMode="auto">
              <a:xfrm>
                <a:off x="3949" y="1015"/>
                <a:ext cx="18" cy="32"/>
              </a:xfrm>
              <a:custGeom>
                <a:avLst/>
                <a:gdLst>
                  <a:gd name="T0" fmla="*/ 6 w 12"/>
                  <a:gd name="T1" fmla="*/ 21 h 21"/>
                  <a:gd name="T2" fmla="*/ 0 w 12"/>
                  <a:gd name="T3" fmla="*/ 15 h 21"/>
                  <a:gd name="T4" fmla="*/ 0 w 12"/>
                  <a:gd name="T5" fmla="*/ 6 h 21"/>
                  <a:gd name="T6" fmla="*/ 6 w 12"/>
                  <a:gd name="T7" fmla="*/ 0 h 21"/>
                  <a:gd name="T8" fmla="*/ 12 w 12"/>
                  <a:gd name="T9" fmla="*/ 6 h 21"/>
                  <a:gd name="T10" fmla="*/ 12 w 12"/>
                  <a:gd name="T11" fmla="*/ 15 h 21"/>
                  <a:gd name="T12" fmla="*/ 6 w 12"/>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2" h="21">
                    <a:moveTo>
                      <a:pt x="6" y="21"/>
                    </a:moveTo>
                    <a:cubicBezTo>
                      <a:pt x="3" y="21"/>
                      <a:pt x="0" y="18"/>
                      <a:pt x="0" y="15"/>
                    </a:cubicBezTo>
                    <a:cubicBezTo>
                      <a:pt x="0" y="6"/>
                      <a:pt x="0" y="6"/>
                      <a:pt x="0" y="6"/>
                    </a:cubicBezTo>
                    <a:cubicBezTo>
                      <a:pt x="0" y="2"/>
                      <a:pt x="3" y="0"/>
                      <a:pt x="6" y="0"/>
                    </a:cubicBezTo>
                    <a:cubicBezTo>
                      <a:pt x="9" y="0"/>
                      <a:pt x="12" y="2"/>
                      <a:pt x="12" y="6"/>
                    </a:cubicBezTo>
                    <a:cubicBezTo>
                      <a:pt x="12" y="15"/>
                      <a:pt x="12" y="15"/>
                      <a:pt x="12" y="15"/>
                    </a:cubicBezTo>
                    <a:cubicBezTo>
                      <a:pt x="12" y="18"/>
                      <a:pt x="9" y="21"/>
                      <a:pt x="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3D4D55"/>
                  </a:solidFill>
                  <a:effectLst/>
                  <a:uLnTx/>
                  <a:uFillTx/>
                  <a:latin typeface="Lato"/>
                  <a:ea typeface="+mn-ea"/>
                  <a:cs typeface="+mn-cs"/>
                </a:endParaRPr>
              </a:p>
            </p:txBody>
          </p:sp>
          <p:sp>
            <p:nvSpPr>
              <p:cNvPr id="70" name="Freeform 35"/>
              <p:cNvSpPr>
                <a:spLocks/>
              </p:cNvSpPr>
              <p:nvPr/>
            </p:nvSpPr>
            <p:spPr bwMode="auto">
              <a:xfrm>
                <a:off x="3949" y="918"/>
                <a:ext cx="18" cy="31"/>
              </a:xfrm>
              <a:custGeom>
                <a:avLst/>
                <a:gdLst>
                  <a:gd name="T0" fmla="*/ 6 w 12"/>
                  <a:gd name="T1" fmla="*/ 21 h 21"/>
                  <a:gd name="T2" fmla="*/ 0 w 12"/>
                  <a:gd name="T3" fmla="*/ 15 h 21"/>
                  <a:gd name="T4" fmla="*/ 0 w 12"/>
                  <a:gd name="T5" fmla="*/ 6 h 21"/>
                  <a:gd name="T6" fmla="*/ 6 w 12"/>
                  <a:gd name="T7" fmla="*/ 0 h 21"/>
                  <a:gd name="T8" fmla="*/ 12 w 12"/>
                  <a:gd name="T9" fmla="*/ 6 h 21"/>
                  <a:gd name="T10" fmla="*/ 12 w 12"/>
                  <a:gd name="T11" fmla="*/ 15 h 21"/>
                  <a:gd name="T12" fmla="*/ 6 w 12"/>
                  <a:gd name="T13" fmla="*/ 21 h 21"/>
                </a:gdLst>
                <a:ahLst/>
                <a:cxnLst>
                  <a:cxn ang="0">
                    <a:pos x="T0" y="T1"/>
                  </a:cxn>
                  <a:cxn ang="0">
                    <a:pos x="T2" y="T3"/>
                  </a:cxn>
                  <a:cxn ang="0">
                    <a:pos x="T4" y="T5"/>
                  </a:cxn>
                  <a:cxn ang="0">
                    <a:pos x="T6" y="T7"/>
                  </a:cxn>
                  <a:cxn ang="0">
                    <a:pos x="T8" y="T9"/>
                  </a:cxn>
                  <a:cxn ang="0">
                    <a:pos x="T10" y="T11"/>
                  </a:cxn>
                  <a:cxn ang="0">
                    <a:pos x="T12" y="T13"/>
                  </a:cxn>
                </a:cxnLst>
                <a:rect l="0" t="0" r="r" b="b"/>
                <a:pathLst>
                  <a:path w="12" h="21">
                    <a:moveTo>
                      <a:pt x="6" y="21"/>
                    </a:moveTo>
                    <a:cubicBezTo>
                      <a:pt x="3" y="21"/>
                      <a:pt x="0" y="18"/>
                      <a:pt x="0" y="15"/>
                    </a:cubicBezTo>
                    <a:cubicBezTo>
                      <a:pt x="0" y="6"/>
                      <a:pt x="0" y="6"/>
                      <a:pt x="0" y="6"/>
                    </a:cubicBezTo>
                    <a:cubicBezTo>
                      <a:pt x="0" y="2"/>
                      <a:pt x="3" y="0"/>
                      <a:pt x="6" y="0"/>
                    </a:cubicBezTo>
                    <a:cubicBezTo>
                      <a:pt x="9" y="0"/>
                      <a:pt x="12" y="2"/>
                      <a:pt x="12" y="6"/>
                    </a:cubicBezTo>
                    <a:cubicBezTo>
                      <a:pt x="12" y="15"/>
                      <a:pt x="12" y="15"/>
                      <a:pt x="12" y="15"/>
                    </a:cubicBezTo>
                    <a:cubicBezTo>
                      <a:pt x="12" y="18"/>
                      <a:pt x="9" y="21"/>
                      <a:pt x="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80682" tIns="40341" rIns="80682" bIns="40341"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588" b="0" i="0" u="none" strike="noStrike" kern="1200" cap="none" spc="0" normalizeH="0" baseline="0" noProof="0">
                  <a:ln>
                    <a:noFill/>
                  </a:ln>
                  <a:solidFill>
                    <a:srgbClr val="3D4D55"/>
                  </a:solidFill>
                  <a:effectLst/>
                  <a:uLnTx/>
                  <a:uFillTx/>
                  <a:latin typeface="Lato"/>
                  <a:ea typeface="+mn-ea"/>
                  <a:cs typeface="+mn-cs"/>
                </a:endParaRPr>
              </a:p>
            </p:txBody>
          </p:sp>
        </p:grpSp>
      </p:grpSp>
      <p:sp>
        <p:nvSpPr>
          <p:cNvPr id="3" name="Title 10">
            <a:extLst>
              <a:ext uri="{FF2B5EF4-FFF2-40B4-BE49-F238E27FC236}">
                <a16:creationId xmlns:a16="http://schemas.microsoft.com/office/drawing/2014/main" id="{98B2E478-3108-A72B-00DC-5C9588801876}"/>
              </a:ext>
            </a:extLst>
          </p:cNvPr>
          <p:cNvSpPr txBox="1">
            <a:spLocks/>
          </p:cNvSpPr>
          <p:nvPr/>
        </p:nvSpPr>
        <p:spPr>
          <a:xfrm>
            <a:off x="617044" y="387244"/>
            <a:ext cx="11228592" cy="55399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A7DA7E">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Health Savings Account (HSA) Contributions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0" i="0" u="none" strike="noStrike" kern="1200" cap="none" spc="0" normalizeH="0" baseline="0" noProof="0" dirty="0">
              <a:ln>
                <a:noFill/>
              </a:ln>
              <a:solidFill>
                <a:srgbClr val="3D4D55">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pic>
        <p:nvPicPr>
          <p:cNvPr id="6" name="Picture 5">
            <a:extLst>
              <a:ext uri="{FF2B5EF4-FFF2-40B4-BE49-F238E27FC236}">
                <a16:creationId xmlns:a16="http://schemas.microsoft.com/office/drawing/2014/main" id="{F7F0A6D6-B9AF-0F28-7401-FABB4AE8C56F}"/>
              </a:ext>
            </a:extLst>
          </p:cNvPr>
          <p:cNvPicPr>
            <a:picLocks noChangeAspect="1"/>
          </p:cNvPicPr>
          <p:nvPr/>
        </p:nvPicPr>
        <p:blipFill>
          <a:blip r:embed="rId4"/>
          <a:stretch>
            <a:fillRect/>
          </a:stretch>
        </p:blipFill>
        <p:spPr>
          <a:xfrm>
            <a:off x="10034796" y="210636"/>
            <a:ext cx="1320389" cy="1100324"/>
          </a:xfrm>
          <a:prstGeom prst="rect">
            <a:avLst/>
          </a:prstGeom>
        </p:spPr>
      </p:pic>
    </p:spTree>
    <p:custDataLst>
      <p:tags r:id="rId1"/>
    </p:custDataLst>
    <p:extLst>
      <p:ext uri="{BB962C8B-B14F-4D97-AF65-F5344CB8AC3E}">
        <p14:creationId xmlns:p14="http://schemas.microsoft.com/office/powerpoint/2010/main" val="26189566"/>
      </p:ext>
    </p:extLst>
  </p:cSld>
  <p:clrMapOvr>
    <a:masterClrMapping/>
  </p:clrMapOvr>
  <p:transition spd="slow">
    <p:push dir="u"/>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0">
            <a:extLst>
              <a:ext uri="{FF2B5EF4-FFF2-40B4-BE49-F238E27FC236}">
                <a16:creationId xmlns:a16="http://schemas.microsoft.com/office/drawing/2014/main" id="{98B2E478-3108-A72B-00DC-5C9588801876}"/>
              </a:ext>
            </a:extLst>
          </p:cNvPr>
          <p:cNvSpPr txBox="1">
            <a:spLocks/>
          </p:cNvSpPr>
          <p:nvPr/>
        </p:nvSpPr>
        <p:spPr>
          <a:xfrm>
            <a:off x="291284" y="401098"/>
            <a:ext cx="7474011" cy="55399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A7DA7E">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Health Savings Account (HSA)</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0" i="0" u="none" strike="noStrike" kern="1200" cap="none" spc="0" normalizeH="0" baseline="0" noProof="0" dirty="0">
              <a:ln>
                <a:noFill/>
              </a:ln>
              <a:solidFill>
                <a:srgbClr val="3D4D55">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6" name="TextBox 5">
            <a:extLst>
              <a:ext uri="{FF2B5EF4-FFF2-40B4-BE49-F238E27FC236}">
                <a16:creationId xmlns:a16="http://schemas.microsoft.com/office/drawing/2014/main" id="{18B60414-599B-F0D9-638B-C004BC1881A5}"/>
              </a:ext>
            </a:extLst>
          </p:cNvPr>
          <p:cNvSpPr txBox="1"/>
          <p:nvPr/>
        </p:nvSpPr>
        <p:spPr>
          <a:xfrm>
            <a:off x="291284" y="1079781"/>
            <a:ext cx="5140713" cy="409342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Take advantage of triple tax savings through the HSA</a:t>
            </a:r>
            <a:r>
              <a:rPr kumimoji="0" lang="en-US" sz="2800" b="1" i="0" u="none" strike="noStrike" kern="120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a:t>
            </a:r>
            <a:endParaRPr kumimoji="0" lang="en-US" sz="2800" b="0" i="0" u="none" strike="noStrike" kern="120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1B0CB">
                    <a:lumMod val="75000"/>
                  </a:srgbClr>
                </a:solidFill>
                <a:effectLst/>
                <a:uLnTx/>
                <a:uFillTx/>
                <a:latin typeface="FreightSansProBook"/>
                <a:ea typeface="Times New Roman" panose="02020603050405020304" pitchFamily="18" charset="0"/>
                <a:cs typeface="+mn-cs"/>
              </a:rPr>
              <a:t> </a:t>
            </a:r>
            <a:endParaRPr kumimoji="0" lang="en-US" sz="2400" b="0" i="0" u="none" strike="noStrike" kern="1200" cap="none" spc="0" normalizeH="0" baseline="0" noProof="0" dirty="0">
              <a:ln>
                <a:noFill/>
              </a:ln>
              <a:solidFill>
                <a:srgbClr val="51B0CB">
                  <a:lumMod val="75000"/>
                </a:srgbClr>
              </a:solidFill>
              <a:effectLst/>
              <a:uLnTx/>
              <a:uFillTx/>
              <a:latin typeface="Times New Roman" panose="02020603050405020304" pitchFamily="18" charset="0"/>
              <a:ea typeface="Times New Roman" panose="02020603050405020304" pitchFamily="18" charset="0"/>
              <a:cs typeface="+mn-cs"/>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Reduce your taxable income by contributing to a Health Savings Account.</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Pay for qualified Medical, Dental, and/or Vision expense free of tax.</a:t>
            </a: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endPar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Earn tax-free interest on HSA dollars and invest tax free.</a:t>
            </a:r>
          </a:p>
        </p:txBody>
      </p:sp>
      <p:sp>
        <p:nvSpPr>
          <p:cNvPr id="7" name="TextBox 6">
            <a:extLst>
              <a:ext uri="{FF2B5EF4-FFF2-40B4-BE49-F238E27FC236}">
                <a16:creationId xmlns:a16="http://schemas.microsoft.com/office/drawing/2014/main" id="{66CB5E9C-91F7-2FB9-A9DD-43F20BB03DB3}"/>
              </a:ext>
            </a:extLst>
          </p:cNvPr>
          <p:cNvSpPr txBox="1"/>
          <p:nvPr/>
        </p:nvSpPr>
        <p:spPr>
          <a:xfrm>
            <a:off x="5689600" y="1079781"/>
            <a:ext cx="6313497" cy="452431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2060"/>
                </a:solidFill>
                <a:effectLst/>
                <a:uLnTx/>
                <a:uFillTx/>
                <a:latin typeface="Open Sans" panose="020B0606030504020204" pitchFamily="34" charset="0"/>
                <a:ea typeface="Open Sans" panose="020B0606030504020204" pitchFamily="34" charset="0"/>
                <a:cs typeface="Open Sans" panose="020B0606030504020204" pitchFamily="34" charset="0"/>
              </a:rPr>
              <a:t>Confirm your eligibility.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3D4D55"/>
              </a:solidFill>
              <a:effectLst/>
              <a:uLnTx/>
              <a:uFillTx/>
              <a:latin typeface="FreightSansProBook"/>
              <a:ea typeface="Times New Roman" panose="02020603050405020304" pitchFamily="18" charset="0"/>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You cannot have a Health Savings Account and:</a:t>
            </a:r>
            <a:endPar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Be enrolled in Medicare, Medicaid, Tricare, or a non-HDHP plan (if you gain this coverage, you must stop contributions, but you can spend down any money in the account).</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Be claimed as another person’s tax dependent.</a:t>
            </a: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endPar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Symbol" panose="05050102010706020507" pitchFamily="18" charset="2"/>
              <a:buChar char=""/>
              <a:tabLst/>
              <a:defRPr/>
            </a:pPr>
            <a:r>
              <a:rPr kumimoji="0" lang="en-US" sz="20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Have a Full Purpose Medical Flexible Spending Account from another employer or spouse’s employer.</a:t>
            </a:r>
          </a:p>
        </p:txBody>
      </p:sp>
      <p:pic>
        <p:nvPicPr>
          <p:cNvPr id="4" name="Picture 3">
            <a:extLst>
              <a:ext uri="{FF2B5EF4-FFF2-40B4-BE49-F238E27FC236}">
                <a16:creationId xmlns:a16="http://schemas.microsoft.com/office/drawing/2014/main" id="{86BD9EDE-EDEB-98E2-2A14-3063B8E5F49D}"/>
              </a:ext>
            </a:extLst>
          </p:cNvPr>
          <p:cNvPicPr>
            <a:picLocks noChangeAspect="1"/>
          </p:cNvPicPr>
          <p:nvPr/>
        </p:nvPicPr>
        <p:blipFill>
          <a:blip r:embed="rId4"/>
          <a:stretch>
            <a:fillRect/>
          </a:stretch>
        </p:blipFill>
        <p:spPr>
          <a:xfrm>
            <a:off x="10042982" y="254398"/>
            <a:ext cx="1370567" cy="1142140"/>
          </a:xfrm>
          <a:prstGeom prst="rect">
            <a:avLst/>
          </a:prstGeom>
        </p:spPr>
      </p:pic>
    </p:spTree>
    <p:custDataLst>
      <p:tags r:id="rId1"/>
    </p:custDataLst>
    <p:extLst>
      <p:ext uri="{BB962C8B-B14F-4D97-AF65-F5344CB8AC3E}">
        <p14:creationId xmlns:p14="http://schemas.microsoft.com/office/powerpoint/2010/main" val="798942406"/>
      </p:ext>
    </p:extLst>
  </p:cSld>
  <p:clrMapOvr>
    <a:masterClrMapping/>
  </p:clrMapOvr>
  <p:transition spd="slow">
    <p:push dir="u"/>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TextBox 459"/>
          <p:cNvSpPr txBox="1"/>
          <p:nvPr/>
        </p:nvSpPr>
        <p:spPr>
          <a:xfrm>
            <a:off x="597311" y="3077030"/>
            <a:ext cx="10854812"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Flexible Spending Accounts (FSA)</a:t>
            </a:r>
          </a:p>
        </p:txBody>
      </p:sp>
      <p:grpSp>
        <p:nvGrpSpPr>
          <p:cNvPr id="7" name="Group 6">
            <a:extLst>
              <a:ext uri="{FF2B5EF4-FFF2-40B4-BE49-F238E27FC236}">
                <a16:creationId xmlns:a16="http://schemas.microsoft.com/office/drawing/2014/main" id="{46E7F9E6-70B3-B247-8853-0562ABEB0087}"/>
              </a:ext>
            </a:extLst>
          </p:cNvPr>
          <p:cNvGrpSpPr/>
          <p:nvPr/>
        </p:nvGrpSpPr>
        <p:grpSpPr>
          <a:xfrm>
            <a:off x="5682717" y="1914525"/>
            <a:ext cx="826566" cy="826563"/>
            <a:chOff x="1903413" y="1016000"/>
            <a:chExt cx="319088" cy="319087"/>
          </a:xfrm>
          <a:noFill/>
        </p:grpSpPr>
        <p:sp>
          <p:nvSpPr>
            <p:cNvPr id="8" name="Rectangle 6">
              <a:extLst>
                <a:ext uri="{FF2B5EF4-FFF2-40B4-BE49-F238E27FC236}">
                  <a16:creationId xmlns:a16="http://schemas.microsoft.com/office/drawing/2014/main" id="{85A050F1-B783-7A4D-9124-A067E5F1BF39}"/>
                </a:ext>
              </a:extLst>
            </p:cNvPr>
            <p:cNvSpPr>
              <a:spLocks noChangeArrowheads="1"/>
            </p:cNvSpPr>
            <p:nvPr/>
          </p:nvSpPr>
          <p:spPr bwMode="auto">
            <a:xfrm>
              <a:off x="2147888" y="1016000"/>
              <a:ext cx="74613" cy="319087"/>
            </a:xfrm>
            <a:prstGeom prst="rect">
              <a:avLst/>
            </a:prstGeom>
            <a:grpFill/>
            <a:ln w="254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Rectangle 7">
              <a:extLst>
                <a:ext uri="{FF2B5EF4-FFF2-40B4-BE49-F238E27FC236}">
                  <a16:creationId xmlns:a16="http://schemas.microsoft.com/office/drawing/2014/main" id="{E74C1651-C12B-0846-BFFA-EFB2661FF903}"/>
                </a:ext>
              </a:extLst>
            </p:cNvPr>
            <p:cNvSpPr>
              <a:spLocks noChangeArrowheads="1"/>
            </p:cNvSpPr>
            <p:nvPr/>
          </p:nvSpPr>
          <p:spPr bwMode="auto">
            <a:xfrm>
              <a:off x="2147888" y="1016000"/>
              <a:ext cx="74613" cy="3190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Rectangle 8">
              <a:extLst>
                <a:ext uri="{FF2B5EF4-FFF2-40B4-BE49-F238E27FC236}">
                  <a16:creationId xmlns:a16="http://schemas.microsoft.com/office/drawing/2014/main" id="{EF8091D4-5228-2646-9C3C-D22DAF17D959}"/>
                </a:ext>
              </a:extLst>
            </p:cNvPr>
            <p:cNvSpPr>
              <a:spLocks noChangeArrowheads="1"/>
            </p:cNvSpPr>
            <p:nvPr/>
          </p:nvSpPr>
          <p:spPr bwMode="auto">
            <a:xfrm>
              <a:off x="2025650" y="1104900"/>
              <a:ext cx="74613" cy="2301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2" name="Rectangle 9">
              <a:extLst>
                <a:ext uri="{FF2B5EF4-FFF2-40B4-BE49-F238E27FC236}">
                  <a16:creationId xmlns:a16="http://schemas.microsoft.com/office/drawing/2014/main" id="{B1B9EEA2-D2C2-E742-8A5F-FFAF5E83FA9D}"/>
                </a:ext>
              </a:extLst>
            </p:cNvPr>
            <p:cNvSpPr>
              <a:spLocks noChangeArrowheads="1"/>
            </p:cNvSpPr>
            <p:nvPr/>
          </p:nvSpPr>
          <p:spPr bwMode="auto">
            <a:xfrm>
              <a:off x="1903413" y="1168400"/>
              <a:ext cx="73025" cy="1666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grpSp>
    </p:spTree>
    <p:custDataLst>
      <p:tags r:id="rId1"/>
    </p:custDataLst>
    <p:extLst>
      <p:ext uri="{BB962C8B-B14F-4D97-AF65-F5344CB8AC3E}">
        <p14:creationId xmlns:p14="http://schemas.microsoft.com/office/powerpoint/2010/main" val="186570267"/>
      </p:ext>
    </p:extLst>
  </p:cSld>
  <p:clrMapOvr>
    <a:masterClrMapping/>
  </p:clrMapOvr>
  <p:transition spd="slow">
    <p:push dir="u"/>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Table 12"/>
          <p:cNvGraphicFramePr>
            <a:graphicFrameLocks noGrp="1"/>
          </p:cNvGraphicFramePr>
          <p:nvPr>
            <p:extLst>
              <p:ext uri="{D42A27DB-BD31-4B8C-83A1-F6EECF244321}">
                <p14:modId xmlns:p14="http://schemas.microsoft.com/office/powerpoint/2010/main" val="3823315403"/>
              </p:ext>
            </p:extLst>
          </p:nvPr>
        </p:nvGraphicFramePr>
        <p:xfrm>
          <a:off x="824814" y="1639849"/>
          <a:ext cx="7563558" cy="5335370"/>
        </p:xfrm>
        <a:graphic>
          <a:graphicData uri="http://schemas.openxmlformats.org/drawingml/2006/table">
            <a:tbl>
              <a:tblPr firstRow="1" bandRow="1">
                <a:tableStyleId>{5C22544A-7EE6-4342-B048-85BDC9FD1C3A}</a:tableStyleId>
              </a:tblPr>
              <a:tblGrid>
                <a:gridCol w="7563558">
                  <a:extLst>
                    <a:ext uri="{9D8B030D-6E8A-4147-A177-3AD203B41FA5}">
                      <a16:colId xmlns:a16="http://schemas.microsoft.com/office/drawing/2014/main" val="20000"/>
                    </a:ext>
                  </a:extLst>
                </a:gridCol>
              </a:tblGrid>
              <a:tr h="245916">
                <a:tc>
                  <a:txBody>
                    <a:bodyPr/>
                    <a:lstStyle/>
                    <a:p>
                      <a:pPr marL="0" marR="0" lvl="0" indent="0" algn="l" defTabSz="914400" rtl="0" eaLnBrk="1" fontAlgn="auto" latinLnBrk="0" hangingPunct="1">
                        <a:lnSpc>
                          <a:spcPct val="100000"/>
                        </a:lnSpc>
                        <a:spcBef>
                          <a:spcPts val="0"/>
                        </a:spcBef>
                        <a:spcAft>
                          <a:spcPts val="0"/>
                        </a:spcAft>
                        <a:buClr>
                          <a:srgbClr val="7BAFD4"/>
                        </a:buClr>
                        <a:buSzTx/>
                        <a:buFont typeface="Wingdings" panose="05000000000000000000" pitchFamily="2" charset="2"/>
                        <a:buNone/>
                        <a:tabLst/>
                        <a:defRPr/>
                      </a:pPr>
                      <a:r>
                        <a:rPr kumimoji="0" lang="en-US" sz="1200" b="1" i="0" u="none" strike="noStrike" kern="1200" cap="all" spc="0" normalizeH="0" baseline="0" noProof="0" dirty="0">
                          <a:ln>
                            <a:noFill/>
                          </a:ln>
                          <a:solidFill>
                            <a:schemeClr val="bg2"/>
                          </a:solidFill>
                          <a:effectLst/>
                          <a:uLnTx/>
                          <a:uFillTx/>
                          <a:latin typeface="Lato" panose="020F0502020204030203" pitchFamily="34" charset="0"/>
                          <a:ea typeface="+mn-ea"/>
                          <a:cs typeface="+mn-cs"/>
                        </a:rPr>
                        <a:t>FULL MEDICAL FSA – ELIGIBLE medical, dental and vision expenses</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106623">
                <a:tc>
                  <a:txBody>
                    <a:bodyPr/>
                    <a:lstStyle/>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baseline="0" dirty="0">
                          <a:solidFill>
                            <a:srgbClr val="003C71"/>
                          </a:solidFill>
                          <a:latin typeface="Lato" panose="020F0502020204030203" pitchFamily="34" charset="0"/>
                        </a:rPr>
                        <a:t>Must be able to track and provide receipts</a:t>
                      </a:r>
                    </a:p>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dirty="0">
                          <a:solidFill>
                            <a:srgbClr val="003C71"/>
                          </a:solidFill>
                          <a:latin typeface="Lato" panose="020F0502020204030203" pitchFamily="34" charset="0"/>
                        </a:rPr>
                        <a:t>Pre-tax contribution</a:t>
                      </a:r>
                    </a:p>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dirty="0">
                          <a:solidFill>
                            <a:srgbClr val="003C71"/>
                          </a:solidFill>
                          <a:latin typeface="Lato" panose="020F0502020204030203" pitchFamily="34" charset="0"/>
                        </a:rPr>
                        <a:t>IRS maximum contribution $3,400   ($250 minimum)</a:t>
                      </a:r>
                    </a:p>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dirty="0">
                          <a:solidFill>
                            <a:srgbClr val="003C71"/>
                          </a:solidFill>
                          <a:latin typeface="Lato" panose="020F0502020204030203" pitchFamily="34" charset="0"/>
                        </a:rPr>
                        <a:t>Full annual election available day one</a:t>
                      </a:r>
                    </a:p>
                  </a:txBody>
                  <a:tcPr marL="88751" marR="8875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165980">
                <a:tc>
                  <a:txBody>
                    <a:bodyPr/>
                    <a:lstStyle/>
                    <a:p>
                      <a:pPr marL="0" marR="0" lvl="0" indent="0" algn="l" defTabSz="914400" rtl="0" eaLnBrk="1" fontAlgn="auto" latinLnBrk="0" hangingPunct="1">
                        <a:lnSpc>
                          <a:spcPct val="100000"/>
                        </a:lnSpc>
                        <a:spcBef>
                          <a:spcPts val="0"/>
                        </a:spcBef>
                        <a:spcAft>
                          <a:spcPts val="0"/>
                        </a:spcAft>
                        <a:buClr>
                          <a:srgbClr val="7BAFD4"/>
                        </a:buClr>
                        <a:buSzTx/>
                        <a:buFont typeface="Wingdings" panose="05000000000000000000" pitchFamily="2" charset="2"/>
                        <a:buNone/>
                        <a:tabLst/>
                        <a:defRPr/>
                      </a:pPr>
                      <a:endParaRPr kumimoji="0" lang="en-US" sz="1200" b="1" i="0" u="none" strike="noStrike" kern="1200" cap="all" spc="0" normalizeH="0" baseline="0" noProof="0" dirty="0">
                        <a:ln>
                          <a:noFill/>
                        </a:ln>
                        <a:solidFill>
                          <a:schemeClr val="bg2"/>
                        </a:solidFill>
                        <a:effectLst/>
                        <a:uLnTx/>
                        <a:uFillTx/>
                        <a:latin typeface="Lato" panose="020F050202020403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
                          <a:srgbClr val="7BAFD4"/>
                        </a:buClr>
                        <a:buSzTx/>
                        <a:buFont typeface="Wingdings" panose="05000000000000000000" pitchFamily="2" charset="2"/>
                        <a:buNone/>
                        <a:tabLst/>
                        <a:defRPr/>
                      </a:pPr>
                      <a:r>
                        <a:rPr kumimoji="0" lang="en-US" sz="1200" b="1" i="0" u="none" strike="noStrike" kern="1200" cap="all" spc="0" normalizeH="0" baseline="0" noProof="0" dirty="0">
                          <a:ln>
                            <a:noFill/>
                          </a:ln>
                          <a:solidFill>
                            <a:schemeClr val="bg2"/>
                          </a:solidFill>
                          <a:effectLst/>
                          <a:uLnTx/>
                          <a:uFillTx/>
                          <a:latin typeface="Lato" panose="020F0502020204030203" pitchFamily="34" charset="0"/>
                          <a:ea typeface="+mn-ea"/>
                          <a:cs typeface="+mn-cs"/>
                        </a:rPr>
                        <a:t>LIMITED PURPOSE FSA – ONLY FOR dental and vision expenses</a:t>
                      </a:r>
                    </a:p>
                    <a:p>
                      <a:pPr marL="0" marR="0" lvl="0" indent="0" algn="l" defTabSz="914400" rtl="0" eaLnBrk="1" fontAlgn="auto" latinLnBrk="0" hangingPunct="1">
                        <a:lnSpc>
                          <a:spcPct val="100000"/>
                        </a:lnSpc>
                        <a:spcBef>
                          <a:spcPts val="0"/>
                        </a:spcBef>
                        <a:spcAft>
                          <a:spcPts val="0"/>
                        </a:spcAft>
                        <a:buClr>
                          <a:srgbClr val="7BAFD4"/>
                        </a:buClr>
                        <a:buSzTx/>
                        <a:buFont typeface="Wingdings" panose="05000000000000000000" pitchFamily="2" charset="2"/>
                        <a:buNone/>
                        <a:tabLst/>
                        <a:defRPr/>
                      </a:pPr>
                      <a:endParaRPr kumimoji="0" lang="en-US" sz="1200" b="1" i="0" u="none" strike="noStrike" kern="1200" cap="all" spc="0" normalizeH="0" baseline="0" noProof="0" dirty="0">
                        <a:ln>
                          <a:noFill/>
                        </a:ln>
                        <a:solidFill>
                          <a:schemeClr val="bg2"/>
                        </a:solidFill>
                        <a:effectLst/>
                        <a:uLnTx/>
                        <a:uFillTx/>
                        <a:latin typeface="Lato" panose="020F0502020204030203" pitchFamily="34" charset="0"/>
                        <a:ea typeface="+mn-ea"/>
                        <a:cs typeface="+mn-cs"/>
                      </a:endParaRPr>
                    </a:p>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kern="1200" baseline="0" dirty="0">
                          <a:solidFill>
                            <a:srgbClr val="003C71"/>
                          </a:solidFill>
                          <a:latin typeface="Lato" panose="020F0502020204030203" pitchFamily="34" charset="0"/>
                          <a:ea typeface="+mn-ea"/>
                          <a:cs typeface="+mn-cs"/>
                        </a:rPr>
                        <a:t>Must be able to track and provide receipts</a:t>
                      </a:r>
                    </a:p>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kern="1200" baseline="0" dirty="0">
                          <a:solidFill>
                            <a:srgbClr val="003C71"/>
                          </a:solidFill>
                          <a:latin typeface="Lato" panose="020F0502020204030203" pitchFamily="34" charset="0"/>
                          <a:ea typeface="+mn-ea"/>
                          <a:cs typeface="+mn-cs"/>
                        </a:rPr>
                        <a:t>Pre-tax contribution</a:t>
                      </a:r>
                    </a:p>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dirty="0">
                          <a:solidFill>
                            <a:srgbClr val="003C71"/>
                          </a:solidFill>
                          <a:latin typeface="Lato" panose="020F0502020204030203" pitchFamily="34" charset="0"/>
                        </a:rPr>
                        <a:t>IRS maximum contribution $3,400   ($250 minimum)</a:t>
                      </a:r>
                    </a:p>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kern="1200" baseline="0" dirty="0">
                          <a:solidFill>
                            <a:srgbClr val="003C71"/>
                          </a:solidFill>
                          <a:latin typeface="Lato" panose="020F0502020204030203" pitchFamily="34" charset="0"/>
                          <a:ea typeface="+mn-ea"/>
                          <a:cs typeface="+mn-cs"/>
                        </a:rPr>
                        <a:t>Full annual election available day one</a:t>
                      </a:r>
                    </a:p>
                    <a:p>
                      <a:pPr marL="0" marR="0" lvl="0" indent="0" algn="l" defTabSz="914400" rtl="0" eaLnBrk="1" fontAlgn="auto" latinLnBrk="0" hangingPunct="1">
                        <a:lnSpc>
                          <a:spcPct val="100000"/>
                        </a:lnSpc>
                        <a:spcBef>
                          <a:spcPts val="0"/>
                        </a:spcBef>
                        <a:spcAft>
                          <a:spcPts val="0"/>
                        </a:spcAft>
                        <a:buClr>
                          <a:srgbClr val="7BAFD4"/>
                        </a:buClr>
                        <a:buSzTx/>
                        <a:buFont typeface="Wingdings" panose="05000000000000000000" pitchFamily="2" charset="2"/>
                        <a:buNone/>
                        <a:tabLst/>
                        <a:defRPr/>
                      </a:pPr>
                      <a:endParaRPr kumimoji="0" lang="en-US" sz="1200" b="1" i="0" u="none" strike="noStrike" kern="1200" cap="all" spc="0" normalizeH="0" baseline="0" noProof="0" dirty="0">
                        <a:ln>
                          <a:noFill/>
                        </a:ln>
                        <a:solidFill>
                          <a:schemeClr val="bg2"/>
                        </a:solidFill>
                        <a:effectLst/>
                        <a:uLnTx/>
                        <a:uFillTx/>
                        <a:latin typeface="Lato" panose="020F050202020403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
                          <a:srgbClr val="7BAFD4"/>
                        </a:buClr>
                        <a:buSzTx/>
                        <a:buFont typeface="Wingdings" panose="05000000000000000000" pitchFamily="2" charset="2"/>
                        <a:buNone/>
                        <a:tabLst/>
                        <a:defRPr/>
                      </a:pPr>
                      <a:endParaRPr kumimoji="0" lang="en-US" sz="1200" b="1" i="0" u="none" strike="noStrike" kern="1200" cap="all" spc="0" normalizeH="0" baseline="0" noProof="0" dirty="0">
                        <a:ln>
                          <a:noFill/>
                        </a:ln>
                        <a:solidFill>
                          <a:schemeClr val="bg2"/>
                        </a:solidFill>
                        <a:effectLst/>
                        <a:uLnTx/>
                        <a:uFillTx/>
                        <a:latin typeface="Lato" panose="020F0502020204030203" pitchFamily="34" charset="0"/>
                        <a:ea typeface="+mn-ea"/>
                        <a:cs typeface="+mn-cs"/>
                      </a:endParaRPr>
                    </a:p>
                    <a:p>
                      <a:pPr marL="0" marR="0" lvl="0" indent="0" algn="l" defTabSz="914400" rtl="0" eaLnBrk="1" fontAlgn="auto" latinLnBrk="0" hangingPunct="1">
                        <a:lnSpc>
                          <a:spcPct val="100000"/>
                        </a:lnSpc>
                        <a:spcBef>
                          <a:spcPts val="0"/>
                        </a:spcBef>
                        <a:spcAft>
                          <a:spcPts val="0"/>
                        </a:spcAft>
                        <a:buClr>
                          <a:srgbClr val="7BAFD4"/>
                        </a:buClr>
                        <a:buSzTx/>
                        <a:buFont typeface="Wingdings" panose="05000000000000000000" pitchFamily="2" charset="2"/>
                        <a:buNone/>
                        <a:tabLst/>
                        <a:defRPr/>
                      </a:pPr>
                      <a:r>
                        <a:rPr kumimoji="0" lang="en-US" sz="1200" b="1" i="0" u="none" strike="noStrike" kern="1200" cap="all" spc="0" normalizeH="0" baseline="0" noProof="0" dirty="0">
                          <a:ln>
                            <a:noFill/>
                          </a:ln>
                          <a:solidFill>
                            <a:schemeClr val="bg2"/>
                          </a:solidFill>
                          <a:effectLst/>
                          <a:uLnTx/>
                          <a:uFillTx/>
                          <a:latin typeface="Lato" panose="020F0502020204030203" pitchFamily="34" charset="0"/>
                          <a:ea typeface="+mn-ea"/>
                          <a:cs typeface="+mn-cs"/>
                        </a:rPr>
                        <a:t>Dependent Care (FSA) – TAX DEPENDENTS FOR ELIGIBLE CHILDCARE OR ADULT CARE</a:t>
                      </a:r>
                    </a:p>
                    <a:p>
                      <a:pPr marL="0" marR="0" lvl="0" indent="0" algn="l" defTabSz="914400" rtl="0" eaLnBrk="1" fontAlgn="auto" latinLnBrk="0" hangingPunct="1">
                        <a:lnSpc>
                          <a:spcPct val="100000"/>
                        </a:lnSpc>
                        <a:spcBef>
                          <a:spcPts val="0"/>
                        </a:spcBef>
                        <a:spcAft>
                          <a:spcPts val="0"/>
                        </a:spcAft>
                        <a:buClr>
                          <a:srgbClr val="7BAFD4"/>
                        </a:buClr>
                        <a:buSzTx/>
                        <a:buFont typeface="Wingdings" panose="05000000000000000000" pitchFamily="2" charset="2"/>
                        <a:buNone/>
                        <a:tabLst/>
                        <a:defRPr/>
                      </a:pPr>
                      <a:endParaRPr kumimoji="0" lang="en-US" sz="1200" b="1" i="0" u="none" strike="noStrike" kern="1200" cap="all" spc="0" normalizeH="0" baseline="0" noProof="0" dirty="0">
                        <a:ln>
                          <a:noFill/>
                        </a:ln>
                        <a:solidFill>
                          <a:schemeClr val="bg2"/>
                        </a:solidFill>
                        <a:effectLst/>
                        <a:uLnTx/>
                        <a:uFillTx/>
                        <a:latin typeface="Lato" panose="020F0502020204030203" pitchFamily="34" charset="0"/>
                        <a:ea typeface="+mn-ea"/>
                        <a:cs typeface="+mn-cs"/>
                      </a:endParaRPr>
                    </a:p>
                  </a:txBody>
                  <a:tcPr marL="0" marR="0" marT="0"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983241">
                <a:tc>
                  <a:txBody>
                    <a:bodyPr/>
                    <a:lstStyle/>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kern="1200" baseline="0" dirty="0">
                          <a:solidFill>
                            <a:srgbClr val="003C71"/>
                          </a:solidFill>
                          <a:latin typeface="Lato" panose="020F0502020204030203" pitchFamily="34" charset="0"/>
                          <a:ea typeface="+mn-ea"/>
                          <a:cs typeface="+mn-cs"/>
                        </a:rPr>
                        <a:t>Must be able to track and provide receipts</a:t>
                      </a:r>
                    </a:p>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kern="1200" baseline="0" dirty="0">
                          <a:solidFill>
                            <a:srgbClr val="003C71"/>
                          </a:solidFill>
                          <a:latin typeface="Lato" panose="020F0502020204030203" pitchFamily="34" charset="0"/>
                          <a:ea typeface="+mn-ea"/>
                          <a:cs typeface="+mn-cs"/>
                        </a:rPr>
                        <a:t>Pre-tax contribution</a:t>
                      </a:r>
                    </a:p>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kern="1200" baseline="0" dirty="0">
                          <a:solidFill>
                            <a:srgbClr val="003C71"/>
                          </a:solidFill>
                          <a:latin typeface="Lato" panose="020F0502020204030203" pitchFamily="34" charset="0"/>
                          <a:ea typeface="+mn-ea"/>
                          <a:cs typeface="+mn-cs"/>
                        </a:rPr>
                        <a:t>IRS maximum contribution $7,500   ($250 minimum)</a:t>
                      </a:r>
                    </a:p>
                    <a:p>
                      <a:pPr marL="735255" marR="0" lvl="1"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r>
                        <a:rPr lang="en-US" sz="1200" b="0" kern="1200" baseline="0" dirty="0">
                          <a:solidFill>
                            <a:srgbClr val="003C71"/>
                          </a:solidFill>
                          <a:latin typeface="Lato" panose="020F0502020204030203" pitchFamily="34" charset="0"/>
                          <a:ea typeface="+mn-ea"/>
                          <a:cs typeface="+mn-cs"/>
                        </a:rPr>
                        <a:t>Available as deposited</a:t>
                      </a:r>
                      <a:endParaRPr kumimoji="0" lang="en-US" sz="1200" b="0" i="0" u="none" strike="noStrike" kern="1200" cap="none" spc="0" normalizeH="0" baseline="0" noProof="0" dirty="0">
                        <a:ln>
                          <a:noFill/>
                        </a:ln>
                        <a:solidFill>
                          <a:srgbClr val="00446A"/>
                        </a:solidFill>
                        <a:effectLst/>
                        <a:uLnTx/>
                        <a:uFillTx/>
                        <a:latin typeface="Lato" panose="020F0502020204030203" pitchFamily="34" charset="0"/>
                        <a:ea typeface="+mn-ea"/>
                        <a:cs typeface="+mn-cs"/>
                      </a:endParaRPr>
                    </a:p>
                  </a:txBody>
                  <a:tcPr marL="88751" marR="8875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614791">
                <a:tc>
                  <a:txBody>
                    <a:bodyPr/>
                    <a:lstStyle/>
                    <a:p>
                      <a:pPr marL="285750" marR="0" lvl="0" indent="-285750" algn="l" defTabSz="914400" rtl="0" eaLnBrk="1" fontAlgn="auto" latinLnBrk="0" hangingPunct="1">
                        <a:lnSpc>
                          <a:spcPct val="100000"/>
                        </a:lnSpc>
                        <a:spcBef>
                          <a:spcPts val="600"/>
                        </a:spcBef>
                        <a:spcAft>
                          <a:spcPts val="0"/>
                        </a:spcAft>
                        <a:buClr>
                          <a:srgbClr val="7BAFD4"/>
                        </a:buClr>
                        <a:buSzTx/>
                        <a:buFont typeface="Wingdings" panose="05000000000000000000" pitchFamily="2" charset="2"/>
                        <a:buChar char="§"/>
                        <a:tabLst/>
                        <a:defRPr/>
                      </a:pPr>
                      <a:endParaRPr kumimoji="0" lang="en-US" sz="1200" b="0" i="0" u="none" strike="noStrike" kern="1200" cap="none" spc="0" normalizeH="0" baseline="0" noProof="0" dirty="0">
                        <a:ln>
                          <a:noFill/>
                        </a:ln>
                        <a:solidFill>
                          <a:srgbClr val="00446A"/>
                        </a:solidFill>
                        <a:effectLst/>
                        <a:uLnTx/>
                        <a:uFillTx/>
                        <a:latin typeface="Lato" panose="020F0502020204030203" pitchFamily="34" charset="0"/>
                        <a:ea typeface="+mn-ea"/>
                        <a:cs typeface="+mn-cs"/>
                      </a:endParaRPr>
                    </a:p>
                  </a:txBody>
                  <a:tcPr marL="88751" marR="88751"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bl>
          </a:graphicData>
        </a:graphic>
      </p:graphicFrame>
      <p:cxnSp>
        <p:nvCxnSpPr>
          <p:cNvPr id="19" name="Straight Connector 18"/>
          <p:cNvCxnSpPr>
            <a:cxnSpLocks/>
          </p:cNvCxnSpPr>
          <p:nvPr/>
        </p:nvCxnSpPr>
        <p:spPr>
          <a:xfrm>
            <a:off x="824814" y="3131796"/>
            <a:ext cx="6309360" cy="0"/>
          </a:xfrm>
          <a:prstGeom prst="line">
            <a:avLst/>
          </a:prstGeom>
          <a:ln w="38100">
            <a:solidFill>
              <a:schemeClr val="accent5"/>
            </a:solidFill>
            <a:prstDash val="solid"/>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BF1292A8-9C94-314F-8769-4F85D4724A7B}"/>
              </a:ext>
            </a:extLst>
          </p:cNvPr>
          <p:cNvSpPr/>
          <p:nvPr/>
        </p:nvSpPr>
        <p:spPr>
          <a:xfrm>
            <a:off x="825268" y="1176419"/>
            <a:ext cx="2581835" cy="298724"/>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99010" rtl="0" eaLnBrk="1" fontAlgn="auto" latinLnBrk="0" hangingPunct="1">
              <a:lnSpc>
                <a:spcPct val="100000"/>
              </a:lnSpc>
              <a:spcBef>
                <a:spcPts val="0"/>
              </a:spcBef>
              <a:spcAft>
                <a:spcPts val="0"/>
              </a:spcAft>
              <a:buClrTx/>
              <a:buSzTx/>
              <a:buFontTx/>
              <a:buNone/>
              <a:tabLst/>
              <a:defRPr/>
            </a:pPr>
            <a:endParaRPr kumimoji="0" lang="en-US" sz="1765" b="0" i="0" u="none" strike="noStrike" kern="1200" cap="none" spc="0" normalizeH="0" baseline="0" noProof="0">
              <a:ln>
                <a:noFill/>
              </a:ln>
              <a:solidFill>
                <a:srgbClr val="FFFFFF"/>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0610F986-AD70-3F4F-B9F5-B8C77D99A996}"/>
              </a:ext>
            </a:extLst>
          </p:cNvPr>
          <p:cNvSpPr txBox="1"/>
          <p:nvPr/>
        </p:nvSpPr>
        <p:spPr>
          <a:xfrm>
            <a:off x="825267" y="1171893"/>
            <a:ext cx="2581836" cy="307777"/>
          </a:xfrm>
          <a:prstGeom prst="rect">
            <a:avLst/>
          </a:prstGeom>
          <a:noFill/>
        </p:spPr>
        <p:txBody>
          <a:bodyPr wrap="square" rtlCol="0" anchor="ctr" anchorCtr="0">
            <a:spAutoFit/>
          </a:bodyPr>
          <a:lstStyle/>
          <a:p>
            <a:pPr marL="0" marR="0" lvl="0" indent="0" algn="l" defTabSz="89901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Lato" panose="020F0502020204030203" pitchFamily="34" charset="0"/>
                <a:ea typeface="+mn-ea"/>
                <a:cs typeface="+mn-cs"/>
              </a:rPr>
              <a:t>QUALIFIED FSA EXPENSES</a:t>
            </a:r>
          </a:p>
        </p:txBody>
      </p:sp>
      <p:cxnSp>
        <p:nvCxnSpPr>
          <p:cNvPr id="28" name="Straight Connector 27">
            <a:extLst>
              <a:ext uri="{FF2B5EF4-FFF2-40B4-BE49-F238E27FC236}">
                <a16:creationId xmlns:a16="http://schemas.microsoft.com/office/drawing/2014/main" id="{6E3E62FE-EF49-E143-BC9D-5D189B5C046B}"/>
              </a:ext>
            </a:extLst>
          </p:cNvPr>
          <p:cNvCxnSpPr>
            <a:cxnSpLocks/>
          </p:cNvCxnSpPr>
          <p:nvPr/>
        </p:nvCxnSpPr>
        <p:spPr>
          <a:xfrm flipH="1">
            <a:off x="825269" y="1475143"/>
            <a:ext cx="6309360"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graphicFrame>
        <p:nvGraphicFramePr>
          <p:cNvPr id="23" name="Table 22">
            <a:extLst>
              <a:ext uri="{FF2B5EF4-FFF2-40B4-BE49-F238E27FC236}">
                <a16:creationId xmlns:a16="http://schemas.microsoft.com/office/drawing/2014/main" id="{EAC966DF-8EE0-4293-BCE7-576FA98C088B}"/>
              </a:ext>
            </a:extLst>
          </p:cNvPr>
          <p:cNvGraphicFramePr>
            <a:graphicFrameLocks noGrp="1"/>
          </p:cNvGraphicFramePr>
          <p:nvPr/>
        </p:nvGraphicFramePr>
        <p:xfrm>
          <a:off x="8388372" y="1861904"/>
          <a:ext cx="2560350" cy="3429000"/>
        </p:xfrm>
        <a:graphic>
          <a:graphicData uri="http://schemas.openxmlformats.org/drawingml/2006/table">
            <a:tbl>
              <a:tblPr firstRow="1" bandRow="1">
                <a:tableStyleId>{5C22544A-7EE6-4342-B048-85BDC9FD1C3A}</a:tableStyleId>
              </a:tblPr>
              <a:tblGrid>
                <a:gridCol w="2560350">
                  <a:extLst>
                    <a:ext uri="{9D8B030D-6E8A-4147-A177-3AD203B41FA5}">
                      <a16:colId xmlns:a16="http://schemas.microsoft.com/office/drawing/2014/main" val="20000"/>
                    </a:ext>
                  </a:extLst>
                </a:gridCol>
              </a:tblGrid>
              <a:tr h="365760">
                <a:tc>
                  <a:txBody>
                    <a:bodyPr/>
                    <a:lstStyle/>
                    <a:p>
                      <a:pPr marL="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all" spc="100" normalizeH="0" baseline="0" noProof="0" dirty="0">
                          <a:ln>
                            <a:noFill/>
                          </a:ln>
                          <a:solidFill>
                            <a:srgbClr val="003C71"/>
                          </a:solidFill>
                          <a:effectLst/>
                          <a:uLnTx/>
                          <a:uFillTx/>
                          <a:latin typeface="Lato" panose="020F0502020204030203" pitchFamily="34" charset="0"/>
                          <a:ea typeface="+mn-ea"/>
                          <a:cs typeface="+mn-cs"/>
                        </a:rPr>
                        <a:t>Eligibility</a:t>
                      </a:r>
                      <a:endParaRPr kumimoji="0" lang="en-US" sz="1200" b="0" i="0" u="none" strike="noStrike" kern="1200" cap="all" spc="100" normalizeH="0" baseline="0" noProof="0" dirty="0">
                        <a:ln>
                          <a:noFill/>
                        </a:ln>
                        <a:solidFill>
                          <a:srgbClr val="003C71"/>
                        </a:solidFill>
                        <a:effectLst/>
                        <a:uLnTx/>
                        <a:uFillTx/>
                        <a:latin typeface="Lato" panose="020F0502020204030203" pitchFamily="34" charset="0"/>
                        <a:ea typeface="+mn-ea"/>
                        <a:cs typeface="+mn-cs"/>
                      </a:endParaRPr>
                    </a:p>
                  </a:txBody>
                  <a:tcPr marL="88751" marR="88751" anchor="ctr">
                    <a:lnL w="19050" cap="flat" cmpd="sng" algn="ctr">
                      <a:no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7BAFD4">
                        <a:alpha val="20000"/>
                      </a:srgbClr>
                    </a:solidFill>
                  </a:tcPr>
                </a:tc>
                <a:extLst>
                  <a:ext uri="{0D108BD9-81ED-4DB2-BD59-A6C34878D82A}">
                    <a16:rowId xmlns:a16="http://schemas.microsoft.com/office/drawing/2014/main" val="10000"/>
                  </a:ext>
                </a:extLst>
              </a:tr>
              <a:tr h="929640">
                <a:tc>
                  <a:txBody>
                    <a:bodyPr/>
                    <a:lstStyle/>
                    <a:p>
                      <a:pPr marL="9144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srgbClr val="7BAFD4"/>
                          </a:solidFill>
                          <a:effectLst/>
                          <a:uLnTx/>
                          <a:uFillTx/>
                          <a:latin typeface="Lato" panose="020F0502020204030203" pitchFamily="34" charset="0"/>
                          <a:ea typeface="+mn-ea"/>
                          <a:cs typeface="+mn-cs"/>
                        </a:rPr>
                        <a:t>Full Medical FSA</a:t>
                      </a:r>
                    </a:p>
                    <a:p>
                      <a:pPr marL="9144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srgbClr val="003C71"/>
                          </a:solidFill>
                          <a:effectLst/>
                          <a:uLnTx/>
                          <a:uFillTx/>
                          <a:latin typeface="Lato" panose="020F0502020204030203" pitchFamily="34" charset="0"/>
                          <a:ea typeface="+mn-ea"/>
                          <a:cs typeface="+mn-cs"/>
                        </a:rPr>
                        <a:t>Open to all FT/PT team members except those contributing to an HSA</a:t>
                      </a:r>
                    </a:p>
                    <a:p>
                      <a:pPr marL="9144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1" i="0" u="none" strike="noStrike" kern="1200" cap="none" spc="0" normalizeH="0" baseline="0" noProof="0" dirty="0">
                        <a:ln>
                          <a:noFill/>
                        </a:ln>
                        <a:solidFill>
                          <a:srgbClr val="7BAFD4"/>
                        </a:solidFill>
                        <a:effectLst/>
                        <a:uLnTx/>
                        <a:uFillTx/>
                        <a:latin typeface="Lato" panose="020F0502020204030203" pitchFamily="34" charset="0"/>
                        <a:ea typeface="+mn-ea"/>
                        <a:cs typeface="+mn-cs"/>
                      </a:endParaRPr>
                    </a:p>
                    <a:p>
                      <a:pPr marL="9144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srgbClr val="7BAFD4"/>
                          </a:solidFill>
                          <a:effectLst/>
                          <a:uLnTx/>
                          <a:uFillTx/>
                          <a:latin typeface="Lato" panose="020F0502020204030203" pitchFamily="34" charset="0"/>
                          <a:ea typeface="+mn-ea"/>
                          <a:cs typeface="+mn-cs"/>
                        </a:rPr>
                        <a:t>Limited Purpose FSA</a:t>
                      </a:r>
                    </a:p>
                    <a:p>
                      <a:pPr marL="9144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srgbClr val="003C71"/>
                          </a:solidFill>
                          <a:effectLst/>
                          <a:uLnTx/>
                          <a:uFillTx/>
                          <a:latin typeface="Lato" panose="020F0502020204030203" pitchFamily="34" charset="0"/>
                          <a:ea typeface="+mn-ea"/>
                          <a:cs typeface="+mn-cs"/>
                        </a:rPr>
                        <a:t>Open to only team members contributing to an HSA</a:t>
                      </a:r>
                    </a:p>
                    <a:p>
                      <a:pPr marL="91440" marR="0" lvl="0" indent="0" algn="ctr" defTabSz="914400" rtl="0" eaLnBrk="1" fontAlgn="auto" latinLnBrk="0" hangingPunct="1">
                        <a:lnSpc>
                          <a:spcPct val="100000"/>
                        </a:lnSpc>
                        <a:spcBef>
                          <a:spcPts val="600"/>
                        </a:spcBef>
                        <a:spcAft>
                          <a:spcPts val="0"/>
                        </a:spcAft>
                        <a:buClrTx/>
                        <a:buSzTx/>
                        <a:buFontTx/>
                        <a:buNone/>
                        <a:tabLst/>
                        <a:defRPr/>
                      </a:pPr>
                      <a:endParaRPr kumimoji="0" lang="en-US" sz="1200" b="0" i="0" u="none" strike="noStrike" kern="1200" cap="none" spc="0" normalizeH="0" baseline="0" noProof="0" dirty="0">
                        <a:ln>
                          <a:noFill/>
                        </a:ln>
                        <a:solidFill>
                          <a:srgbClr val="003C71"/>
                        </a:solidFill>
                        <a:effectLst/>
                        <a:uLnTx/>
                        <a:uFillTx/>
                        <a:latin typeface="Lato" panose="020F0502020204030203" pitchFamily="34" charset="0"/>
                        <a:ea typeface="+mn-ea"/>
                        <a:cs typeface="+mn-cs"/>
                      </a:endParaRPr>
                    </a:p>
                  </a:txBody>
                  <a:tcPr marL="88751" marR="88751">
                    <a:lnL w="19050" cap="flat" cmpd="sng" algn="ctr">
                      <a:noFill/>
                      <a:prstDash val="solid"/>
                      <a:round/>
                      <a:headEnd type="none" w="med" len="med"/>
                      <a:tailEnd type="none" w="med" len="med"/>
                    </a:lnL>
                    <a:lnR w="1905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7BAFD4">
                        <a:alpha val="20000"/>
                      </a:srgbClr>
                    </a:solidFill>
                  </a:tcPr>
                </a:tc>
                <a:extLst>
                  <a:ext uri="{0D108BD9-81ED-4DB2-BD59-A6C34878D82A}">
                    <a16:rowId xmlns:a16="http://schemas.microsoft.com/office/drawing/2014/main" val="10001"/>
                  </a:ext>
                </a:extLst>
              </a:tr>
              <a:tr h="822960">
                <a:tc>
                  <a:txBody>
                    <a:bodyPr/>
                    <a:lstStyle/>
                    <a:p>
                      <a:pPr marL="91440" marR="0" lvl="0" indent="0" algn="ctr" defTabSz="914400" rtl="0" eaLnBrk="1" fontAlgn="auto" latinLnBrk="0" hangingPunct="1">
                        <a:lnSpc>
                          <a:spcPct val="100000"/>
                        </a:lnSpc>
                        <a:spcBef>
                          <a:spcPts val="600"/>
                        </a:spcBef>
                        <a:spcAft>
                          <a:spcPts val="0"/>
                        </a:spcAft>
                        <a:buClrTx/>
                        <a:buSzTx/>
                        <a:buFontTx/>
                        <a:buNone/>
                        <a:tabLst/>
                        <a:defRPr/>
                      </a:pPr>
                      <a:r>
                        <a:rPr kumimoji="0" lang="en-US" sz="1600" b="1" i="0" u="none" strike="noStrike" kern="1200" cap="none" spc="0" normalizeH="0" baseline="0" noProof="0" dirty="0">
                          <a:ln>
                            <a:noFill/>
                          </a:ln>
                          <a:solidFill>
                            <a:srgbClr val="7BAFD4"/>
                          </a:solidFill>
                          <a:effectLst/>
                          <a:uLnTx/>
                          <a:uFillTx/>
                          <a:latin typeface="Lato" panose="020F0502020204030203" pitchFamily="34" charset="0"/>
                          <a:ea typeface="+mn-ea"/>
                          <a:cs typeface="+mn-cs"/>
                        </a:rPr>
                        <a:t>Dependent Care FSA</a:t>
                      </a:r>
                    </a:p>
                    <a:p>
                      <a:pPr marL="91440" marR="0" lvl="0" indent="0" algn="ctr" defTabSz="914400" rtl="0" eaLnBrk="1" fontAlgn="auto" latinLnBrk="0" hangingPunct="1">
                        <a:lnSpc>
                          <a:spcPct val="100000"/>
                        </a:lnSpc>
                        <a:spcBef>
                          <a:spcPts val="600"/>
                        </a:spcBef>
                        <a:spcAft>
                          <a:spcPts val="0"/>
                        </a:spcAft>
                        <a:buClrTx/>
                        <a:buSzTx/>
                        <a:buFontTx/>
                        <a:buNone/>
                        <a:tabLst/>
                        <a:defRPr/>
                      </a:pPr>
                      <a:r>
                        <a:rPr kumimoji="0" lang="en-US" sz="1200" b="0" i="0" u="none" strike="noStrike" kern="1200" cap="none" spc="0" normalizeH="0" baseline="0" noProof="0" dirty="0">
                          <a:ln>
                            <a:noFill/>
                          </a:ln>
                          <a:solidFill>
                            <a:srgbClr val="003C71"/>
                          </a:solidFill>
                          <a:effectLst/>
                          <a:uLnTx/>
                          <a:uFillTx/>
                          <a:latin typeface="Lato" panose="020F0502020204030203" pitchFamily="34" charset="0"/>
                          <a:ea typeface="+mn-ea"/>
                          <a:cs typeface="+mn-cs"/>
                        </a:rPr>
                        <a:t>Open to all FT/PT team members</a:t>
                      </a:r>
                    </a:p>
                  </a:txBody>
                  <a:tcPr marL="88751" marR="88751">
                    <a:lnL w="19050" cap="flat" cmpd="sng" algn="ctr">
                      <a:noFill/>
                      <a:prstDash val="solid"/>
                      <a:round/>
                      <a:headEnd type="none" w="med" len="med"/>
                      <a:tailEnd type="none" w="med" len="med"/>
                    </a:lnL>
                    <a:lnR w="19050" cap="flat" cmpd="sng" algn="ctr">
                      <a:noFill/>
                      <a:prstDash val="solid"/>
                      <a:round/>
                      <a:headEnd type="none" w="med" len="med"/>
                      <a:tailEnd type="none" w="med" len="med"/>
                    </a:lnR>
                    <a:lnT w="38100" cmpd="sng">
                      <a:noFill/>
                    </a:lnT>
                    <a:lnB w="19050" cap="flat" cmpd="sng" algn="ctr">
                      <a:noFill/>
                      <a:prstDash val="solid"/>
                      <a:round/>
                      <a:headEnd type="none" w="med" len="med"/>
                      <a:tailEnd type="none" w="med" len="med"/>
                    </a:lnB>
                    <a:lnTlToBr w="12700" cmpd="sng">
                      <a:noFill/>
                      <a:prstDash val="solid"/>
                    </a:lnTlToBr>
                    <a:lnBlToTr w="12700" cmpd="sng">
                      <a:noFill/>
                      <a:prstDash val="solid"/>
                    </a:lnBlToTr>
                    <a:solidFill>
                      <a:srgbClr val="7BAFD4">
                        <a:alpha val="20000"/>
                      </a:srgbClr>
                    </a:solidFill>
                  </a:tcPr>
                </a:tc>
                <a:extLst>
                  <a:ext uri="{0D108BD9-81ED-4DB2-BD59-A6C34878D82A}">
                    <a16:rowId xmlns:a16="http://schemas.microsoft.com/office/drawing/2014/main" val="10003"/>
                  </a:ext>
                </a:extLst>
              </a:tr>
            </a:tbl>
          </a:graphicData>
        </a:graphic>
      </p:graphicFrame>
      <p:sp>
        <p:nvSpPr>
          <p:cNvPr id="3" name="Title 10">
            <a:extLst>
              <a:ext uri="{FF2B5EF4-FFF2-40B4-BE49-F238E27FC236}">
                <a16:creationId xmlns:a16="http://schemas.microsoft.com/office/drawing/2014/main" id="{D61D70B5-0DEC-C01F-76BA-AEAAB2E10178}"/>
              </a:ext>
            </a:extLst>
          </p:cNvPr>
          <p:cNvSpPr txBox="1">
            <a:spLocks/>
          </p:cNvSpPr>
          <p:nvPr/>
        </p:nvSpPr>
        <p:spPr>
          <a:xfrm>
            <a:off x="617044" y="387244"/>
            <a:ext cx="10701922" cy="55399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rPr>
              <a:t>Flexible Spending Accounts (FSA)</a:t>
            </a:r>
            <a:endParaRPr kumimoji="0" lang="en-US" sz="3200" b="1" i="1" u="none" strike="noStrike" kern="1200" cap="none" spc="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2800" b="0" i="0" u="none" strike="noStrike" kern="1200" cap="none" spc="0" normalizeH="0" baseline="0" noProof="0" dirty="0">
              <a:ln>
                <a:noFill/>
              </a:ln>
              <a:solidFill>
                <a:srgbClr val="3D4D55">
                  <a:lumMod val="95000"/>
                  <a:lumOff val="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cxnSp>
        <p:nvCxnSpPr>
          <p:cNvPr id="5" name="Straight Connector 4">
            <a:extLst>
              <a:ext uri="{FF2B5EF4-FFF2-40B4-BE49-F238E27FC236}">
                <a16:creationId xmlns:a16="http://schemas.microsoft.com/office/drawing/2014/main" id="{1BD323A0-0190-CE80-0508-4066AC3C2E6D}"/>
              </a:ext>
            </a:extLst>
          </p:cNvPr>
          <p:cNvCxnSpPr>
            <a:cxnSpLocks/>
          </p:cNvCxnSpPr>
          <p:nvPr/>
        </p:nvCxnSpPr>
        <p:spPr>
          <a:xfrm>
            <a:off x="824814" y="4877866"/>
            <a:ext cx="6309360" cy="0"/>
          </a:xfrm>
          <a:prstGeom prst="line">
            <a:avLst/>
          </a:prstGeom>
          <a:ln w="38100">
            <a:solidFill>
              <a:schemeClr val="bg2"/>
            </a:solidFill>
            <a:prstDash val="solid"/>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1352361C-7713-D3F4-3043-E9B00CCAC9D4}"/>
              </a:ext>
            </a:extLst>
          </p:cNvPr>
          <p:cNvPicPr>
            <a:picLocks noChangeAspect="1"/>
          </p:cNvPicPr>
          <p:nvPr/>
        </p:nvPicPr>
        <p:blipFill>
          <a:blip r:embed="rId4"/>
          <a:stretch>
            <a:fillRect/>
          </a:stretch>
        </p:blipFill>
        <p:spPr>
          <a:xfrm>
            <a:off x="9974452" y="177588"/>
            <a:ext cx="1370312" cy="1297553"/>
          </a:xfrm>
          <a:prstGeom prst="rect">
            <a:avLst/>
          </a:prstGeom>
        </p:spPr>
      </p:pic>
    </p:spTree>
    <p:custDataLst>
      <p:tags r:id="rId1"/>
    </p:custDataLst>
    <p:extLst>
      <p:ext uri="{BB962C8B-B14F-4D97-AF65-F5344CB8AC3E}">
        <p14:creationId xmlns:p14="http://schemas.microsoft.com/office/powerpoint/2010/main" val="3028068740"/>
      </p:ext>
    </p:extLst>
  </p:cSld>
  <p:clrMapOvr>
    <a:masterClrMapping/>
  </p:clrMapOvr>
  <p:transition spd="slow">
    <p:push dir="u"/>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TextBox 459"/>
          <p:cNvSpPr txBox="1"/>
          <p:nvPr/>
        </p:nvSpPr>
        <p:spPr>
          <a:xfrm>
            <a:off x="597311" y="3077030"/>
            <a:ext cx="10854812"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DENTAL</a:t>
            </a:r>
          </a:p>
        </p:txBody>
      </p:sp>
      <p:grpSp>
        <p:nvGrpSpPr>
          <p:cNvPr id="7" name="Group 6">
            <a:extLst>
              <a:ext uri="{FF2B5EF4-FFF2-40B4-BE49-F238E27FC236}">
                <a16:creationId xmlns:a16="http://schemas.microsoft.com/office/drawing/2014/main" id="{46E7F9E6-70B3-B247-8853-0562ABEB0087}"/>
              </a:ext>
            </a:extLst>
          </p:cNvPr>
          <p:cNvGrpSpPr/>
          <p:nvPr/>
        </p:nvGrpSpPr>
        <p:grpSpPr>
          <a:xfrm>
            <a:off x="5682717" y="1914525"/>
            <a:ext cx="826566" cy="826563"/>
            <a:chOff x="1903413" y="1016000"/>
            <a:chExt cx="319088" cy="319087"/>
          </a:xfrm>
          <a:noFill/>
        </p:grpSpPr>
        <p:sp>
          <p:nvSpPr>
            <p:cNvPr id="8" name="Rectangle 6">
              <a:extLst>
                <a:ext uri="{FF2B5EF4-FFF2-40B4-BE49-F238E27FC236}">
                  <a16:creationId xmlns:a16="http://schemas.microsoft.com/office/drawing/2014/main" id="{85A050F1-B783-7A4D-9124-A067E5F1BF39}"/>
                </a:ext>
              </a:extLst>
            </p:cNvPr>
            <p:cNvSpPr>
              <a:spLocks noChangeArrowheads="1"/>
            </p:cNvSpPr>
            <p:nvPr/>
          </p:nvSpPr>
          <p:spPr bwMode="auto">
            <a:xfrm>
              <a:off x="2147888" y="1016000"/>
              <a:ext cx="74613" cy="319087"/>
            </a:xfrm>
            <a:prstGeom prst="rect">
              <a:avLst/>
            </a:prstGeom>
            <a:grpFill/>
            <a:ln w="254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Rectangle 7">
              <a:extLst>
                <a:ext uri="{FF2B5EF4-FFF2-40B4-BE49-F238E27FC236}">
                  <a16:creationId xmlns:a16="http://schemas.microsoft.com/office/drawing/2014/main" id="{E74C1651-C12B-0846-BFFA-EFB2661FF903}"/>
                </a:ext>
              </a:extLst>
            </p:cNvPr>
            <p:cNvSpPr>
              <a:spLocks noChangeArrowheads="1"/>
            </p:cNvSpPr>
            <p:nvPr/>
          </p:nvSpPr>
          <p:spPr bwMode="auto">
            <a:xfrm>
              <a:off x="2147888" y="1016000"/>
              <a:ext cx="74613" cy="3190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Rectangle 8">
              <a:extLst>
                <a:ext uri="{FF2B5EF4-FFF2-40B4-BE49-F238E27FC236}">
                  <a16:creationId xmlns:a16="http://schemas.microsoft.com/office/drawing/2014/main" id="{EF8091D4-5228-2646-9C3C-D22DAF17D959}"/>
                </a:ext>
              </a:extLst>
            </p:cNvPr>
            <p:cNvSpPr>
              <a:spLocks noChangeArrowheads="1"/>
            </p:cNvSpPr>
            <p:nvPr/>
          </p:nvSpPr>
          <p:spPr bwMode="auto">
            <a:xfrm>
              <a:off x="2025650" y="1104900"/>
              <a:ext cx="74613" cy="2301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2" name="Rectangle 9">
              <a:extLst>
                <a:ext uri="{FF2B5EF4-FFF2-40B4-BE49-F238E27FC236}">
                  <a16:creationId xmlns:a16="http://schemas.microsoft.com/office/drawing/2014/main" id="{B1B9EEA2-D2C2-E742-8A5F-FFAF5E83FA9D}"/>
                </a:ext>
              </a:extLst>
            </p:cNvPr>
            <p:cNvSpPr>
              <a:spLocks noChangeArrowheads="1"/>
            </p:cNvSpPr>
            <p:nvPr/>
          </p:nvSpPr>
          <p:spPr bwMode="auto">
            <a:xfrm>
              <a:off x="1903413" y="1168400"/>
              <a:ext cx="73025" cy="1666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grpSp>
    </p:spTree>
    <p:custDataLst>
      <p:tags r:id="rId1"/>
    </p:custDataLst>
    <p:extLst>
      <p:ext uri="{BB962C8B-B14F-4D97-AF65-F5344CB8AC3E}">
        <p14:creationId xmlns:p14="http://schemas.microsoft.com/office/powerpoint/2010/main" val="2957540459"/>
      </p:ext>
    </p:extLst>
  </p:cSld>
  <p:clrMapOvr>
    <a:masterClrMapping/>
  </p:clrMapOvr>
  <p:transition spd="slow">
    <p:push dir="u"/>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9838721-CB99-AC5D-037F-1BB10662D380}"/>
              </a:ext>
            </a:extLst>
          </p:cNvPr>
          <p:cNvPicPr>
            <a:picLocks noChangeAspect="1"/>
          </p:cNvPicPr>
          <p:nvPr/>
        </p:nvPicPr>
        <p:blipFill>
          <a:blip r:embed="rId4"/>
          <a:srcRect l="1072" t="19599" r="3843" b="41275"/>
          <a:stretch/>
        </p:blipFill>
        <p:spPr>
          <a:xfrm>
            <a:off x="383060" y="2347991"/>
            <a:ext cx="11534305" cy="1592071"/>
          </a:xfrm>
          <a:prstGeom prst="rect">
            <a:avLst/>
          </a:prstGeom>
        </p:spPr>
      </p:pic>
      <p:sp>
        <p:nvSpPr>
          <p:cNvPr id="3" name="Title 10">
            <a:extLst>
              <a:ext uri="{FF2B5EF4-FFF2-40B4-BE49-F238E27FC236}">
                <a16:creationId xmlns:a16="http://schemas.microsoft.com/office/drawing/2014/main" id="{F0C3B598-6986-41C0-D5CC-F601ED0DE3E1}"/>
              </a:ext>
            </a:extLst>
          </p:cNvPr>
          <p:cNvSpPr txBox="1">
            <a:spLocks/>
          </p:cNvSpPr>
          <p:nvPr/>
        </p:nvSpPr>
        <p:spPr>
          <a:xfrm>
            <a:off x="1298548" y="541882"/>
            <a:ext cx="10701922"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Your Dental Coverage Choices</a:t>
            </a:r>
          </a:p>
        </p:txBody>
      </p:sp>
      <p:grpSp>
        <p:nvGrpSpPr>
          <p:cNvPr id="6" name="Group 5">
            <a:extLst>
              <a:ext uri="{FF2B5EF4-FFF2-40B4-BE49-F238E27FC236}">
                <a16:creationId xmlns:a16="http://schemas.microsoft.com/office/drawing/2014/main" id="{AAE963B2-AB7E-5EA9-5F98-3885B0E349D5}"/>
              </a:ext>
            </a:extLst>
          </p:cNvPr>
          <p:cNvGrpSpPr/>
          <p:nvPr/>
        </p:nvGrpSpPr>
        <p:grpSpPr>
          <a:xfrm>
            <a:off x="191530" y="347178"/>
            <a:ext cx="1008242" cy="911214"/>
            <a:chOff x="260063" y="239134"/>
            <a:chExt cx="1008242" cy="911214"/>
          </a:xfrm>
        </p:grpSpPr>
        <p:sp>
          <p:nvSpPr>
            <p:cNvPr id="7" name="Oval 6">
              <a:extLst>
                <a:ext uri="{FF2B5EF4-FFF2-40B4-BE49-F238E27FC236}">
                  <a16:creationId xmlns:a16="http://schemas.microsoft.com/office/drawing/2014/main" id="{766E0BD1-C46A-04BA-2F27-618D5AAA2CCF}"/>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8" name="Group 7">
              <a:extLst>
                <a:ext uri="{FF2B5EF4-FFF2-40B4-BE49-F238E27FC236}">
                  <a16:creationId xmlns:a16="http://schemas.microsoft.com/office/drawing/2014/main" id="{E9099E61-E6D1-EF10-AEDD-5F5DF262FDFD}"/>
                </a:ext>
              </a:extLst>
            </p:cNvPr>
            <p:cNvGrpSpPr/>
            <p:nvPr/>
          </p:nvGrpSpPr>
          <p:grpSpPr>
            <a:xfrm>
              <a:off x="471097" y="401653"/>
              <a:ext cx="586178" cy="586176"/>
              <a:chOff x="1903413" y="1016000"/>
              <a:chExt cx="319088" cy="319087"/>
            </a:xfrm>
            <a:noFill/>
          </p:grpSpPr>
          <p:sp>
            <p:nvSpPr>
              <p:cNvPr id="9" name="Rectangle 6">
                <a:extLst>
                  <a:ext uri="{FF2B5EF4-FFF2-40B4-BE49-F238E27FC236}">
                    <a16:creationId xmlns:a16="http://schemas.microsoft.com/office/drawing/2014/main" id="{5D3C6F3E-78BE-EA2A-7C7F-62B9BAF06257}"/>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0" name="Rectangle 7">
                <a:extLst>
                  <a:ext uri="{FF2B5EF4-FFF2-40B4-BE49-F238E27FC236}">
                    <a16:creationId xmlns:a16="http://schemas.microsoft.com/office/drawing/2014/main" id="{1F4B2EEA-4F84-1023-D071-1A878C9BB1B6}"/>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1" name="Rectangle 8">
                <a:extLst>
                  <a:ext uri="{FF2B5EF4-FFF2-40B4-BE49-F238E27FC236}">
                    <a16:creationId xmlns:a16="http://schemas.microsoft.com/office/drawing/2014/main" id="{28B998DD-5AFE-427A-B896-68BF1FFC6576}"/>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2" name="Rectangle 9">
                <a:extLst>
                  <a:ext uri="{FF2B5EF4-FFF2-40B4-BE49-F238E27FC236}">
                    <a16:creationId xmlns:a16="http://schemas.microsoft.com/office/drawing/2014/main" id="{2538E585-B4EB-18DA-7CA9-B64D8011572D}"/>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pic>
        <p:nvPicPr>
          <p:cNvPr id="13" name="Picture 12">
            <a:extLst>
              <a:ext uri="{FF2B5EF4-FFF2-40B4-BE49-F238E27FC236}">
                <a16:creationId xmlns:a16="http://schemas.microsoft.com/office/drawing/2014/main" id="{54A3AA01-1A53-60E9-1D58-8BFAE15A9B78}"/>
              </a:ext>
            </a:extLst>
          </p:cNvPr>
          <p:cNvPicPr>
            <a:picLocks noChangeAspect="1"/>
          </p:cNvPicPr>
          <p:nvPr/>
        </p:nvPicPr>
        <p:blipFill>
          <a:blip r:embed="rId4"/>
          <a:srcRect l="-1" t="57839" r="3843"/>
          <a:stretch/>
        </p:blipFill>
        <p:spPr>
          <a:xfrm>
            <a:off x="320307" y="4630889"/>
            <a:ext cx="11664391" cy="1715539"/>
          </a:xfrm>
          <a:prstGeom prst="rect">
            <a:avLst/>
          </a:prstGeom>
        </p:spPr>
      </p:pic>
      <p:sp>
        <p:nvSpPr>
          <p:cNvPr id="14" name="Title 10">
            <a:extLst>
              <a:ext uri="{FF2B5EF4-FFF2-40B4-BE49-F238E27FC236}">
                <a16:creationId xmlns:a16="http://schemas.microsoft.com/office/drawing/2014/main" id="{72B47B6D-8E82-772D-04E8-75539DC63721}"/>
              </a:ext>
            </a:extLst>
          </p:cNvPr>
          <p:cNvSpPr txBox="1">
            <a:spLocks/>
          </p:cNvSpPr>
          <p:nvPr/>
        </p:nvSpPr>
        <p:spPr>
          <a:xfrm>
            <a:off x="6494929" y="2355806"/>
            <a:ext cx="5697071"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i="0" u="none" strike="noStrike" kern="1200" cap="none" spc="0" normalizeH="0" baseline="0" noProof="0">
                <a:ln>
                  <a:noFill/>
                </a:ln>
                <a:solidFill>
                  <a:schemeClr val="bg1"/>
                </a:solidFill>
                <a:effectLst/>
                <a:uLnTx/>
                <a:uFillTx/>
                <a:latin typeface="Open Sans" panose="020B0606030504020204" pitchFamily="34" charset="0"/>
                <a:ea typeface="Open Sans" panose="020B0606030504020204" pitchFamily="34" charset="0"/>
                <a:cs typeface="Open Sans" panose="020B0606030504020204" pitchFamily="34" charset="0"/>
              </a:rPr>
              <a:t>Delta Dental Premier</a:t>
            </a:r>
          </a:p>
        </p:txBody>
      </p:sp>
      <p:pic>
        <p:nvPicPr>
          <p:cNvPr id="8194" name="Picture 2">
            <a:extLst>
              <a:ext uri="{FF2B5EF4-FFF2-40B4-BE49-F238E27FC236}">
                <a16:creationId xmlns:a16="http://schemas.microsoft.com/office/drawing/2014/main" id="{70DAB3B0-051E-3499-B51D-B3054EA0AC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700996" y="1240079"/>
            <a:ext cx="6189785" cy="83417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4879892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7DE99DA3-4AF6-D8D6-3A33-A2C6751C68C2}"/>
              </a:ext>
            </a:extLst>
          </p:cNvPr>
          <p:cNvSpPr txBox="1">
            <a:spLocks/>
          </p:cNvSpPr>
          <p:nvPr/>
        </p:nvSpPr>
        <p:spPr>
          <a:xfrm>
            <a:off x="1196859" y="609774"/>
            <a:ext cx="10701922"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2026 Dental Plan Rates</a:t>
            </a:r>
          </a:p>
        </p:txBody>
      </p:sp>
      <p:grpSp>
        <p:nvGrpSpPr>
          <p:cNvPr id="3" name="Group 2">
            <a:extLst>
              <a:ext uri="{FF2B5EF4-FFF2-40B4-BE49-F238E27FC236}">
                <a16:creationId xmlns:a16="http://schemas.microsoft.com/office/drawing/2014/main" id="{452CC2A8-E140-EEF5-7C6E-53FAD0F55DF1}"/>
              </a:ext>
            </a:extLst>
          </p:cNvPr>
          <p:cNvGrpSpPr/>
          <p:nvPr/>
        </p:nvGrpSpPr>
        <p:grpSpPr>
          <a:xfrm>
            <a:off x="191530" y="347178"/>
            <a:ext cx="1008242" cy="911214"/>
            <a:chOff x="260063" y="239134"/>
            <a:chExt cx="1008242" cy="911214"/>
          </a:xfrm>
        </p:grpSpPr>
        <p:sp>
          <p:nvSpPr>
            <p:cNvPr id="6" name="Oval 5">
              <a:extLst>
                <a:ext uri="{FF2B5EF4-FFF2-40B4-BE49-F238E27FC236}">
                  <a16:creationId xmlns:a16="http://schemas.microsoft.com/office/drawing/2014/main" id="{604F1524-255B-1E36-D959-2C633B0DF1B3}"/>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7" name="Group 6">
              <a:extLst>
                <a:ext uri="{FF2B5EF4-FFF2-40B4-BE49-F238E27FC236}">
                  <a16:creationId xmlns:a16="http://schemas.microsoft.com/office/drawing/2014/main" id="{9FE9AE88-DFDD-752A-B927-9F97907EE7BD}"/>
                </a:ext>
              </a:extLst>
            </p:cNvPr>
            <p:cNvGrpSpPr/>
            <p:nvPr/>
          </p:nvGrpSpPr>
          <p:grpSpPr>
            <a:xfrm>
              <a:off x="471097" y="401653"/>
              <a:ext cx="586178" cy="586176"/>
              <a:chOff x="1903413" y="1016000"/>
              <a:chExt cx="319088" cy="319087"/>
            </a:xfrm>
            <a:noFill/>
          </p:grpSpPr>
          <p:sp>
            <p:nvSpPr>
              <p:cNvPr id="8" name="Rectangle 6">
                <a:extLst>
                  <a:ext uri="{FF2B5EF4-FFF2-40B4-BE49-F238E27FC236}">
                    <a16:creationId xmlns:a16="http://schemas.microsoft.com/office/drawing/2014/main" id="{E9F535AE-8346-C9BF-02B7-84E2918FD24C}"/>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0" name="Rectangle 7">
                <a:extLst>
                  <a:ext uri="{FF2B5EF4-FFF2-40B4-BE49-F238E27FC236}">
                    <a16:creationId xmlns:a16="http://schemas.microsoft.com/office/drawing/2014/main" id="{D68452CD-CD6E-BBC1-A257-18FF2ADC8A62}"/>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2" name="Rectangle 8">
                <a:extLst>
                  <a:ext uri="{FF2B5EF4-FFF2-40B4-BE49-F238E27FC236}">
                    <a16:creationId xmlns:a16="http://schemas.microsoft.com/office/drawing/2014/main" id="{9B2A7DFC-67E5-4D97-E308-3DBBE943BAB5}"/>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4" name="Rectangle 9">
                <a:extLst>
                  <a:ext uri="{FF2B5EF4-FFF2-40B4-BE49-F238E27FC236}">
                    <a16:creationId xmlns:a16="http://schemas.microsoft.com/office/drawing/2014/main" id="{C379C40B-507F-302E-D14C-8591CA8FB6FA}"/>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pic>
        <p:nvPicPr>
          <p:cNvPr id="15" name="Picture 14">
            <a:extLst>
              <a:ext uri="{FF2B5EF4-FFF2-40B4-BE49-F238E27FC236}">
                <a16:creationId xmlns:a16="http://schemas.microsoft.com/office/drawing/2014/main" id="{51AC9796-49F5-6F9F-EA4A-10473B489ADF}"/>
              </a:ext>
            </a:extLst>
          </p:cNvPr>
          <p:cNvPicPr>
            <a:picLocks noChangeAspect="1"/>
          </p:cNvPicPr>
          <p:nvPr/>
        </p:nvPicPr>
        <p:blipFill>
          <a:blip r:embed="rId4"/>
          <a:stretch>
            <a:fillRect/>
          </a:stretch>
        </p:blipFill>
        <p:spPr>
          <a:xfrm>
            <a:off x="1070667" y="1385328"/>
            <a:ext cx="6610350" cy="1381125"/>
          </a:xfrm>
          <a:prstGeom prst="rect">
            <a:avLst/>
          </a:prstGeom>
        </p:spPr>
      </p:pic>
      <p:pic>
        <p:nvPicPr>
          <p:cNvPr id="17" name="Picture 16">
            <a:extLst>
              <a:ext uri="{FF2B5EF4-FFF2-40B4-BE49-F238E27FC236}">
                <a16:creationId xmlns:a16="http://schemas.microsoft.com/office/drawing/2014/main" id="{AC7D74C1-4DD7-A8AE-43A9-9932AB6BBE02}"/>
              </a:ext>
            </a:extLst>
          </p:cNvPr>
          <p:cNvPicPr>
            <a:picLocks noChangeAspect="1"/>
          </p:cNvPicPr>
          <p:nvPr/>
        </p:nvPicPr>
        <p:blipFill>
          <a:blip r:embed="rId5"/>
          <a:stretch>
            <a:fillRect/>
          </a:stretch>
        </p:blipFill>
        <p:spPr>
          <a:xfrm>
            <a:off x="1165917" y="2766453"/>
            <a:ext cx="6515100" cy="733425"/>
          </a:xfrm>
          <a:prstGeom prst="rect">
            <a:avLst/>
          </a:prstGeom>
        </p:spPr>
      </p:pic>
      <p:pic>
        <p:nvPicPr>
          <p:cNvPr id="19" name="Picture 18">
            <a:extLst>
              <a:ext uri="{FF2B5EF4-FFF2-40B4-BE49-F238E27FC236}">
                <a16:creationId xmlns:a16="http://schemas.microsoft.com/office/drawing/2014/main" id="{F8FF6429-28B0-4AD7-2768-0C971FE5FBBA}"/>
              </a:ext>
            </a:extLst>
          </p:cNvPr>
          <p:cNvPicPr>
            <a:picLocks noChangeAspect="1"/>
          </p:cNvPicPr>
          <p:nvPr/>
        </p:nvPicPr>
        <p:blipFill>
          <a:blip r:embed="rId6"/>
          <a:stretch>
            <a:fillRect/>
          </a:stretch>
        </p:blipFill>
        <p:spPr>
          <a:xfrm>
            <a:off x="1108767" y="3662923"/>
            <a:ext cx="6534150" cy="857250"/>
          </a:xfrm>
          <a:prstGeom prst="rect">
            <a:avLst/>
          </a:prstGeom>
        </p:spPr>
      </p:pic>
      <p:pic>
        <p:nvPicPr>
          <p:cNvPr id="21" name="Picture 20">
            <a:extLst>
              <a:ext uri="{FF2B5EF4-FFF2-40B4-BE49-F238E27FC236}">
                <a16:creationId xmlns:a16="http://schemas.microsoft.com/office/drawing/2014/main" id="{88EA4B9D-1D2C-7DA6-E888-183040F6FB6F}"/>
              </a:ext>
            </a:extLst>
          </p:cNvPr>
          <p:cNvPicPr>
            <a:picLocks noChangeAspect="1"/>
          </p:cNvPicPr>
          <p:nvPr/>
        </p:nvPicPr>
        <p:blipFill>
          <a:blip r:embed="rId7"/>
          <a:stretch>
            <a:fillRect/>
          </a:stretch>
        </p:blipFill>
        <p:spPr>
          <a:xfrm>
            <a:off x="1099242" y="4500003"/>
            <a:ext cx="6543675" cy="762000"/>
          </a:xfrm>
          <a:prstGeom prst="rect">
            <a:avLst/>
          </a:prstGeom>
        </p:spPr>
      </p:pic>
    </p:spTree>
    <p:custDataLst>
      <p:tags r:id="rId1"/>
    </p:custDataLst>
    <p:extLst>
      <p:ext uri="{BB962C8B-B14F-4D97-AF65-F5344CB8AC3E}">
        <p14:creationId xmlns:p14="http://schemas.microsoft.com/office/powerpoint/2010/main" val="19659578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TextBox 459"/>
          <p:cNvSpPr txBox="1"/>
          <p:nvPr/>
        </p:nvSpPr>
        <p:spPr>
          <a:xfrm>
            <a:off x="597311" y="3077030"/>
            <a:ext cx="10854812"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Vision</a:t>
            </a:r>
          </a:p>
        </p:txBody>
      </p:sp>
      <p:grpSp>
        <p:nvGrpSpPr>
          <p:cNvPr id="7" name="Group 6">
            <a:extLst>
              <a:ext uri="{FF2B5EF4-FFF2-40B4-BE49-F238E27FC236}">
                <a16:creationId xmlns:a16="http://schemas.microsoft.com/office/drawing/2014/main" id="{46E7F9E6-70B3-B247-8853-0562ABEB0087}"/>
              </a:ext>
            </a:extLst>
          </p:cNvPr>
          <p:cNvGrpSpPr/>
          <p:nvPr/>
        </p:nvGrpSpPr>
        <p:grpSpPr>
          <a:xfrm>
            <a:off x="5682717" y="1914525"/>
            <a:ext cx="826566" cy="826563"/>
            <a:chOff x="1903413" y="1016000"/>
            <a:chExt cx="319088" cy="319087"/>
          </a:xfrm>
          <a:noFill/>
        </p:grpSpPr>
        <p:sp>
          <p:nvSpPr>
            <p:cNvPr id="8" name="Rectangle 6">
              <a:extLst>
                <a:ext uri="{FF2B5EF4-FFF2-40B4-BE49-F238E27FC236}">
                  <a16:creationId xmlns:a16="http://schemas.microsoft.com/office/drawing/2014/main" id="{85A050F1-B783-7A4D-9124-A067E5F1BF39}"/>
                </a:ext>
              </a:extLst>
            </p:cNvPr>
            <p:cNvSpPr>
              <a:spLocks noChangeArrowheads="1"/>
            </p:cNvSpPr>
            <p:nvPr/>
          </p:nvSpPr>
          <p:spPr bwMode="auto">
            <a:xfrm>
              <a:off x="2147888" y="1016000"/>
              <a:ext cx="74613" cy="319087"/>
            </a:xfrm>
            <a:prstGeom prst="rect">
              <a:avLst/>
            </a:prstGeom>
            <a:grpFill/>
            <a:ln w="254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Rectangle 7">
              <a:extLst>
                <a:ext uri="{FF2B5EF4-FFF2-40B4-BE49-F238E27FC236}">
                  <a16:creationId xmlns:a16="http://schemas.microsoft.com/office/drawing/2014/main" id="{E74C1651-C12B-0846-BFFA-EFB2661FF903}"/>
                </a:ext>
              </a:extLst>
            </p:cNvPr>
            <p:cNvSpPr>
              <a:spLocks noChangeArrowheads="1"/>
            </p:cNvSpPr>
            <p:nvPr/>
          </p:nvSpPr>
          <p:spPr bwMode="auto">
            <a:xfrm>
              <a:off x="2147888" y="1016000"/>
              <a:ext cx="74613" cy="3190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Rectangle 8">
              <a:extLst>
                <a:ext uri="{FF2B5EF4-FFF2-40B4-BE49-F238E27FC236}">
                  <a16:creationId xmlns:a16="http://schemas.microsoft.com/office/drawing/2014/main" id="{EF8091D4-5228-2646-9C3C-D22DAF17D959}"/>
                </a:ext>
              </a:extLst>
            </p:cNvPr>
            <p:cNvSpPr>
              <a:spLocks noChangeArrowheads="1"/>
            </p:cNvSpPr>
            <p:nvPr/>
          </p:nvSpPr>
          <p:spPr bwMode="auto">
            <a:xfrm>
              <a:off x="2025650" y="1104900"/>
              <a:ext cx="74613" cy="2301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2" name="Rectangle 9">
              <a:extLst>
                <a:ext uri="{FF2B5EF4-FFF2-40B4-BE49-F238E27FC236}">
                  <a16:creationId xmlns:a16="http://schemas.microsoft.com/office/drawing/2014/main" id="{B1B9EEA2-D2C2-E742-8A5F-FFAF5E83FA9D}"/>
                </a:ext>
              </a:extLst>
            </p:cNvPr>
            <p:cNvSpPr>
              <a:spLocks noChangeArrowheads="1"/>
            </p:cNvSpPr>
            <p:nvPr/>
          </p:nvSpPr>
          <p:spPr bwMode="auto">
            <a:xfrm>
              <a:off x="1903413" y="1168400"/>
              <a:ext cx="73025" cy="1666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grpSp>
    </p:spTree>
    <p:custDataLst>
      <p:tags r:id="rId1"/>
    </p:custDataLst>
    <p:extLst>
      <p:ext uri="{BB962C8B-B14F-4D97-AF65-F5344CB8AC3E}">
        <p14:creationId xmlns:p14="http://schemas.microsoft.com/office/powerpoint/2010/main" val="3834970203"/>
      </p:ext>
    </p:extLst>
  </p:cSld>
  <p:clrMapOvr>
    <a:masterClrMapping/>
  </p:clrMapOvr>
  <p:transition spd="slow">
    <p:push dir="u"/>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7DE99DA3-4AF6-D8D6-3A33-A2C6751C68C2}"/>
              </a:ext>
            </a:extLst>
          </p:cNvPr>
          <p:cNvSpPr txBox="1">
            <a:spLocks/>
          </p:cNvSpPr>
          <p:nvPr/>
        </p:nvSpPr>
        <p:spPr>
          <a:xfrm>
            <a:off x="1298548" y="525789"/>
            <a:ext cx="10701922"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Vision &amp; Hearing Coverage</a:t>
            </a:r>
          </a:p>
        </p:txBody>
      </p:sp>
      <p:pic>
        <p:nvPicPr>
          <p:cNvPr id="6" name="Picture 5">
            <a:extLst>
              <a:ext uri="{FF2B5EF4-FFF2-40B4-BE49-F238E27FC236}">
                <a16:creationId xmlns:a16="http://schemas.microsoft.com/office/drawing/2014/main" id="{7805FF32-AC17-7CD1-224D-C955E3CEA505}"/>
              </a:ext>
            </a:extLst>
          </p:cNvPr>
          <p:cNvPicPr>
            <a:picLocks noChangeAspect="1"/>
          </p:cNvPicPr>
          <p:nvPr/>
        </p:nvPicPr>
        <p:blipFill>
          <a:blip r:embed="rId4"/>
          <a:stretch>
            <a:fillRect/>
          </a:stretch>
        </p:blipFill>
        <p:spPr>
          <a:xfrm>
            <a:off x="402564" y="1420911"/>
            <a:ext cx="11557701" cy="3480081"/>
          </a:xfrm>
          <a:prstGeom prst="rect">
            <a:avLst/>
          </a:prstGeom>
        </p:spPr>
      </p:pic>
      <p:grpSp>
        <p:nvGrpSpPr>
          <p:cNvPr id="3" name="Group 2">
            <a:extLst>
              <a:ext uri="{FF2B5EF4-FFF2-40B4-BE49-F238E27FC236}">
                <a16:creationId xmlns:a16="http://schemas.microsoft.com/office/drawing/2014/main" id="{F940070C-1FA8-D36F-CD7D-ED554242E134}"/>
              </a:ext>
            </a:extLst>
          </p:cNvPr>
          <p:cNvGrpSpPr/>
          <p:nvPr/>
        </p:nvGrpSpPr>
        <p:grpSpPr>
          <a:xfrm>
            <a:off x="191530" y="347178"/>
            <a:ext cx="1008242" cy="911214"/>
            <a:chOff x="260063" y="239134"/>
            <a:chExt cx="1008242" cy="911214"/>
          </a:xfrm>
        </p:grpSpPr>
        <p:sp>
          <p:nvSpPr>
            <p:cNvPr id="10" name="Oval 9">
              <a:extLst>
                <a:ext uri="{FF2B5EF4-FFF2-40B4-BE49-F238E27FC236}">
                  <a16:creationId xmlns:a16="http://schemas.microsoft.com/office/drawing/2014/main" id="{A8AEDE1B-4246-313C-632E-87DAA9A49F5C}"/>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11" name="Group 10">
              <a:extLst>
                <a:ext uri="{FF2B5EF4-FFF2-40B4-BE49-F238E27FC236}">
                  <a16:creationId xmlns:a16="http://schemas.microsoft.com/office/drawing/2014/main" id="{8876FE2C-14E4-EDB8-E0CC-C25352C0D009}"/>
                </a:ext>
              </a:extLst>
            </p:cNvPr>
            <p:cNvGrpSpPr/>
            <p:nvPr/>
          </p:nvGrpSpPr>
          <p:grpSpPr>
            <a:xfrm>
              <a:off x="471097" y="401653"/>
              <a:ext cx="586178" cy="586176"/>
              <a:chOff x="1903413" y="1016000"/>
              <a:chExt cx="319088" cy="319087"/>
            </a:xfrm>
            <a:noFill/>
          </p:grpSpPr>
          <p:sp>
            <p:nvSpPr>
              <p:cNvPr id="12" name="Rectangle 6">
                <a:extLst>
                  <a:ext uri="{FF2B5EF4-FFF2-40B4-BE49-F238E27FC236}">
                    <a16:creationId xmlns:a16="http://schemas.microsoft.com/office/drawing/2014/main" id="{2DECE409-59A0-386A-8ABE-B271C6E33C12}"/>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3" name="Rectangle 7">
                <a:extLst>
                  <a:ext uri="{FF2B5EF4-FFF2-40B4-BE49-F238E27FC236}">
                    <a16:creationId xmlns:a16="http://schemas.microsoft.com/office/drawing/2014/main" id="{5823DA3A-DD78-38BB-89FE-B88BBA530D0C}"/>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4" name="Rectangle 8">
                <a:extLst>
                  <a:ext uri="{FF2B5EF4-FFF2-40B4-BE49-F238E27FC236}">
                    <a16:creationId xmlns:a16="http://schemas.microsoft.com/office/drawing/2014/main" id="{0F6F46B1-275F-4243-C2C7-3AE94CD9AE94}"/>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5" name="Rectangle 9">
                <a:extLst>
                  <a:ext uri="{FF2B5EF4-FFF2-40B4-BE49-F238E27FC236}">
                    <a16:creationId xmlns:a16="http://schemas.microsoft.com/office/drawing/2014/main" id="{0A97C1DF-7E2D-3F63-6E44-28D233DB7AD5}"/>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sp>
        <p:nvSpPr>
          <p:cNvPr id="4" name="Title 10">
            <a:extLst>
              <a:ext uri="{FF2B5EF4-FFF2-40B4-BE49-F238E27FC236}">
                <a16:creationId xmlns:a16="http://schemas.microsoft.com/office/drawing/2014/main" id="{918CEAC6-ED43-E792-D308-15C02CAFEF3C}"/>
              </a:ext>
            </a:extLst>
          </p:cNvPr>
          <p:cNvSpPr txBox="1">
            <a:spLocks/>
          </p:cNvSpPr>
          <p:nvPr/>
        </p:nvSpPr>
        <p:spPr>
          <a:xfrm>
            <a:off x="798376" y="5200911"/>
            <a:ext cx="7951924"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114000"/>
              </a:lnSpc>
              <a:spcBef>
                <a:spcPct val="0"/>
              </a:spcBef>
              <a:spcAft>
                <a:spcPts val="0"/>
              </a:spcAft>
              <a:buClrTx/>
              <a:buSzTx/>
              <a:buFontTx/>
              <a:buNone/>
              <a:tabLst/>
              <a:defRPr/>
            </a:pPr>
            <a:r>
              <a:rPr kumimoji="0" lang="en-US" sz="2400" i="0" u="none" strike="noStrike" kern="1200" cap="none" spc="0" normalizeH="0" baseline="0" noProof="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Hearing aids are covered under the Augusta Health Medical Plan (when medically necessary).</a:t>
            </a:r>
          </a:p>
        </p:txBody>
      </p:sp>
      <p:pic>
        <p:nvPicPr>
          <p:cNvPr id="11266" name="Picture 2" descr="Florida KidCare">
            <a:extLst>
              <a:ext uri="{FF2B5EF4-FFF2-40B4-BE49-F238E27FC236}">
                <a16:creationId xmlns:a16="http://schemas.microsoft.com/office/drawing/2014/main" id="{DB2F7AA1-222F-098B-6082-62B83FB59F2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2668" t="13264" r="9110" b="29931"/>
          <a:stretch>
            <a:fillRect/>
          </a:stretch>
        </p:blipFill>
        <p:spPr bwMode="auto">
          <a:xfrm>
            <a:off x="8403968" y="50710"/>
            <a:ext cx="2200532" cy="1598022"/>
          </a:xfrm>
          <a:prstGeom prst="rect">
            <a:avLst/>
          </a:prstGeom>
          <a:noFill/>
          <a:extLst>
            <a:ext uri="{909E8E84-426E-40DD-AFC4-6F175D3DCCD1}">
              <a14:hiddenFill xmlns:a14="http://schemas.microsoft.com/office/drawing/2010/main">
                <a:solidFill>
                  <a:srgbClr val="FFFFFF"/>
                </a:solidFill>
              </a14:hiddenFill>
            </a:ext>
          </a:extLst>
        </p:spPr>
      </p:pic>
      <p:pic>
        <p:nvPicPr>
          <p:cNvPr id="11268" name="Picture 4" descr="Hearing Aids symbol Ear with pulse logo design | Premium Vector">
            <a:extLst>
              <a:ext uri="{FF2B5EF4-FFF2-40B4-BE49-F238E27FC236}">
                <a16:creationId xmlns:a16="http://schemas.microsoft.com/office/drawing/2014/main" id="{996EFE22-5B90-7928-C0F9-23C169B908E0}"/>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502" t="17878" r="3567" b="16322"/>
          <a:stretch>
            <a:fillRect/>
          </a:stretch>
        </p:blipFill>
        <p:spPr bwMode="auto">
          <a:xfrm>
            <a:off x="8627136" y="4775349"/>
            <a:ext cx="2540000" cy="1779339"/>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9983806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481692-E51F-0243-87D8-B42FD002C31C}"/>
            </a:ext>
          </a:extLst>
        </p:cNvPr>
        <p:cNvGrpSpPr/>
        <p:nvPr/>
      </p:nvGrpSpPr>
      <p:grpSpPr>
        <a:xfrm>
          <a:off x="0" y="0"/>
          <a:ext cx="0" cy="0"/>
          <a:chOff x="0" y="0"/>
          <a:chExt cx="0" cy="0"/>
        </a:xfrm>
      </p:grpSpPr>
      <p:sp>
        <p:nvSpPr>
          <p:cNvPr id="2" name="Title 10">
            <a:extLst>
              <a:ext uri="{FF2B5EF4-FFF2-40B4-BE49-F238E27FC236}">
                <a16:creationId xmlns:a16="http://schemas.microsoft.com/office/drawing/2014/main" id="{DC6F6609-FAA5-6FEE-112E-E341D700E42A}"/>
              </a:ext>
            </a:extLst>
          </p:cNvPr>
          <p:cNvSpPr txBox="1">
            <a:spLocks/>
          </p:cNvSpPr>
          <p:nvPr/>
        </p:nvSpPr>
        <p:spPr>
          <a:xfrm>
            <a:off x="1410806" y="509697"/>
            <a:ext cx="10701922"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2026 Vision Plan Rates</a:t>
            </a:r>
          </a:p>
        </p:txBody>
      </p:sp>
      <p:grpSp>
        <p:nvGrpSpPr>
          <p:cNvPr id="3" name="Group 2">
            <a:extLst>
              <a:ext uri="{FF2B5EF4-FFF2-40B4-BE49-F238E27FC236}">
                <a16:creationId xmlns:a16="http://schemas.microsoft.com/office/drawing/2014/main" id="{6B282430-A1C5-DC34-9C30-930588D6F152}"/>
              </a:ext>
            </a:extLst>
          </p:cNvPr>
          <p:cNvGrpSpPr/>
          <p:nvPr/>
        </p:nvGrpSpPr>
        <p:grpSpPr>
          <a:xfrm>
            <a:off x="191530" y="347178"/>
            <a:ext cx="1008242" cy="911214"/>
            <a:chOff x="260063" y="239134"/>
            <a:chExt cx="1008242" cy="911214"/>
          </a:xfrm>
        </p:grpSpPr>
        <p:sp>
          <p:nvSpPr>
            <p:cNvPr id="10" name="Oval 9">
              <a:extLst>
                <a:ext uri="{FF2B5EF4-FFF2-40B4-BE49-F238E27FC236}">
                  <a16:creationId xmlns:a16="http://schemas.microsoft.com/office/drawing/2014/main" id="{5FA6896D-90FC-BA6A-CCDA-F1CA251150EE}"/>
                </a:ext>
              </a:extLst>
            </p:cNvPr>
            <p:cNvSpPr/>
            <p:nvPr/>
          </p:nvSpPr>
          <p:spPr>
            <a:xfrm>
              <a:off x="260063" y="239134"/>
              <a:ext cx="1008242" cy="9112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Open Sans"/>
                <a:ea typeface="+mn-ea"/>
                <a:cs typeface="+mn-cs"/>
              </a:endParaRPr>
            </a:p>
          </p:txBody>
        </p:sp>
        <p:grpSp>
          <p:nvGrpSpPr>
            <p:cNvPr id="11" name="Group 10">
              <a:extLst>
                <a:ext uri="{FF2B5EF4-FFF2-40B4-BE49-F238E27FC236}">
                  <a16:creationId xmlns:a16="http://schemas.microsoft.com/office/drawing/2014/main" id="{AF246B6C-B74B-53F4-4813-DDCEA62577AF}"/>
                </a:ext>
              </a:extLst>
            </p:cNvPr>
            <p:cNvGrpSpPr/>
            <p:nvPr/>
          </p:nvGrpSpPr>
          <p:grpSpPr>
            <a:xfrm>
              <a:off x="471097" y="401653"/>
              <a:ext cx="586178" cy="586176"/>
              <a:chOff x="1903413" y="1016000"/>
              <a:chExt cx="319088" cy="319087"/>
            </a:xfrm>
            <a:noFill/>
          </p:grpSpPr>
          <p:sp>
            <p:nvSpPr>
              <p:cNvPr id="12" name="Rectangle 6">
                <a:extLst>
                  <a:ext uri="{FF2B5EF4-FFF2-40B4-BE49-F238E27FC236}">
                    <a16:creationId xmlns:a16="http://schemas.microsoft.com/office/drawing/2014/main" id="{2D4443BA-F851-87C6-7A74-359B8553BC0E}"/>
                  </a:ext>
                </a:extLst>
              </p:cNvPr>
              <p:cNvSpPr>
                <a:spLocks noChangeArrowheads="1"/>
              </p:cNvSpPr>
              <p:nvPr/>
            </p:nvSpPr>
            <p:spPr bwMode="auto">
              <a:xfrm>
                <a:off x="2147888" y="1016000"/>
                <a:ext cx="74613" cy="319087"/>
              </a:xfrm>
              <a:prstGeom prst="rect">
                <a:avLst/>
              </a:prstGeom>
              <a:grpFill/>
              <a:ln w="25400">
                <a:solidFill>
                  <a:schemeClr val="accent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3" name="Rectangle 7">
                <a:extLst>
                  <a:ext uri="{FF2B5EF4-FFF2-40B4-BE49-F238E27FC236}">
                    <a16:creationId xmlns:a16="http://schemas.microsoft.com/office/drawing/2014/main" id="{C77E0172-D2B5-00A5-396B-346126B2CF58}"/>
                  </a:ext>
                </a:extLst>
              </p:cNvPr>
              <p:cNvSpPr>
                <a:spLocks noChangeArrowheads="1"/>
              </p:cNvSpPr>
              <p:nvPr/>
            </p:nvSpPr>
            <p:spPr bwMode="auto">
              <a:xfrm>
                <a:off x="2147888" y="1016000"/>
                <a:ext cx="74613" cy="3190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4" name="Rectangle 8">
                <a:extLst>
                  <a:ext uri="{FF2B5EF4-FFF2-40B4-BE49-F238E27FC236}">
                    <a16:creationId xmlns:a16="http://schemas.microsoft.com/office/drawing/2014/main" id="{DCF228C5-034F-212E-AF77-3A476183366D}"/>
                  </a:ext>
                </a:extLst>
              </p:cNvPr>
              <p:cNvSpPr>
                <a:spLocks noChangeArrowheads="1"/>
              </p:cNvSpPr>
              <p:nvPr/>
            </p:nvSpPr>
            <p:spPr bwMode="auto">
              <a:xfrm>
                <a:off x="2025650" y="1104900"/>
                <a:ext cx="74613" cy="2301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sp>
            <p:nvSpPr>
              <p:cNvPr id="15" name="Rectangle 9">
                <a:extLst>
                  <a:ext uri="{FF2B5EF4-FFF2-40B4-BE49-F238E27FC236}">
                    <a16:creationId xmlns:a16="http://schemas.microsoft.com/office/drawing/2014/main" id="{98990A68-0EB3-512C-F9F0-0C6E70960D73}"/>
                  </a:ext>
                </a:extLst>
              </p:cNvPr>
              <p:cNvSpPr>
                <a:spLocks noChangeArrowheads="1"/>
              </p:cNvSpPr>
              <p:nvPr/>
            </p:nvSpPr>
            <p:spPr bwMode="auto">
              <a:xfrm>
                <a:off x="1903413" y="1168400"/>
                <a:ext cx="73025" cy="166687"/>
              </a:xfrm>
              <a:prstGeom prst="rect">
                <a:avLst/>
              </a:prstGeom>
              <a:grpFill/>
              <a:ln w="25400" cap="rnd">
                <a:solidFill>
                  <a:schemeClr val="accent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Open Sans"/>
                  <a:ea typeface="+mn-ea"/>
                  <a:cs typeface="+mn-cs"/>
                </a:endParaRPr>
              </a:p>
            </p:txBody>
          </p:sp>
        </p:grpSp>
      </p:grpSp>
      <p:pic>
        <p:nvPicPr>
          <p:cNvPr id="6" name="Picture 5">
            <a:extLst>
              <a:ext uri="{FF2B5EF4-FFF2-40B4-BE49-F238E27FC236}">
                <a16:creationId xmlns:a16="http://schemas.microsoft.com/office/drawing/2014/main" id="{4BA9E9D2-4CF8-B4FB-4DE5-7D095D59D67B}"/>
              </a:ext>
            </a:extLst>
          </p:cNvPr>
          <p:cNvPicPr>
            <a:picLocks noChangeAspect="1"/>
          </p:cNvPicPr>
          <p:nvPr/>
        </p:nvPicPr>
        <p:blipFill>
          <a:blip r:embed="rId4"/>
          <a:stretch>
            <a:fillRect/>
          </a:stretch>
        </p:blipFill>
        <p:spPr>
          <a:xfrm>
            <a:off x="1070667" y="1385328"/>
            <a:ext cx="6610350" cy="1381125"/>
          </a:xfrm>
          <a:prstGeom prst="rect">
            <a:avLst/>
          </a:prstGeom>
        </p:spPr>
      </p:pic>
      <p:pic>
        <p:nvPicPr>
          <p:cNvPr id="7" name="Picture 6">
            <a:extLst>
              <a:ext uri="{FF2B5EF4-FFF2-40B4-BE49-F238E27FC236}">
                <a16:creationId xmlns:a16="http://schemas.microsoft.com/office/drawing/2014/main" id="{EE6A3C91-B7F2-39EF-CBDB-C50C728D162E}"/>
              </a:ext>
            </a:extLst>
          </p:cNvPr>
          <p:cNvPicPr>
            <a:picLocks noChangeAspect="1"/>
          </p:cNvPicPr>
          <p:nvPr/>
        </p:nvPicPr>
        <p:blipFill>
          <a:blip r:embed="rId5"/>
          <a:stretch>
            <a:fillRect/>
          </a:stretch>
        </p:blipFill>
        <p:spPr>
          <a:xfrm>
            <a:off x="1108767" y="3662923"/>
            <a:ext cx="6534150" cy="857250"/>
          </a:xfrm>
          <a:prstGeom prst="rect">
            <a:avLst/>
          </a:prstGeom>
        </p:spPr>
      </p:pic>
      <p:pic>
        <p:nvPicPr>
          <p:cNvPr id="17" name="Picture 16">
            <a:extLst>
              <a:ext uri="{FF2B5EF4-FFF2-40B4-BE49-F238E27FC236}">
                <a16:creationId xmlns:a16="http://schemas.microsoft.com/office/drawing/2014/main" id="{03C96FE8-CE68-278C-61A2-95EAEDD81034}"/>
              </a:ext>
            </a:extLst>
          </p:cNvPr>
          <p:cNvPicPr>
            <a:picLocks noChangeAspect="1"/>
          </p:cNvPicPr>
          <p:nvPr/>
        </p:nvPicPr>
        <p:blipFill>
          <a:blip r:embed="rId6"/>
          <a:stretch>
            <a:fillRect/>
          </a:stretch>
        </p:blipFill>
        <p:spPr>
          <a:xfrm>
            <a:off x="1137342" y="2268943"/>
            <a:ext cx="6543675" cy="819150"/>
          </a:xfrm>
          <a:prstGeom prst="rect">
            <a:avLst/>
          </a:prstGeom>
        </p:spPr>
      </p:pic>
      <p:pic>
        <p:nvPicPr>
          <p:cNvPr id="19" name="Picture 18">
            <a:extLst>
              <a:ext uri="{FF2B5EF4-FFF2-40B4-BE49-F238E27FC236}">
                <a16:creationId xmlns:a16="http://schemas.microsoft.com/office/drawing/2014/main" id="{963CCBAA-7736-6623-DB79-D2683DA57225}"/>
              </a:ext>
            </a:extLst>
          </p:cNvPr>
          <p:cNvPicPr>
            <a:picLocks noChangeAspect="1"/>
          </p:cNvPicPr>
          <p:nvPr/>
        </p:nvPicPr>
        <p:blipFill>
          <a:blip r:embed="rId7"/>
          <a:stretch>
            <a:fillRect/>
          </a:stretch>
        </p:blipFill>
        <p:spPr>
          <a:xfrm>
            <a:off x="1089717" y="4447745"/>
            <a:ext cx="6591300" cy="838200"/>
          </a:xfrm>
          <a:prstGeom prst="rect">
            <a:avLst/>
          </a:prstGeom>
        </p:spPr>
      </p:pic>
    </p:spTree>
    <p:custDataLst>
      <p:tags r:id="rId1"/>
    </p:custDataLst>
    <p:extLst>
      <p:ext uri="{BB962C8B-B14F-4D97-AF65-F5344CB8AC3E}">
        <p14:creationId xmlns:p14="http://schemas.microsoft.com/office/powerpoint/2010/main" val="403924138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TextBox 459"/>
          <p:cNvSpPr txBox="1"/>
          <p:nvPr/>
        </p:nvSpPr>
        <p:spPr>
          <a:xfrm>
            <a:off x="597311" y="3077030"/>
            <a:ext cx="10854812"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Life Insurance and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AD&amp;D Insurance</a:t>
            </a:r>
          </a:p>
        </p:txBody>
      </p:sp>
      <p:grpSp>
        <p:nvGrpSpPr>
          <p:cNvPr id="7" name="Group 6">
            <a:extLst>
              <a:ext uri="{FF2B5EF4-FFF2-40B4-BE49-F238E27FC236}">
                <a16:creationId xmlns:a16="http://schemas.microsoft.com/office/drawing/2014/main" id="{46E7F9E6-70B3-B247-8853-0562ABEB0087}"/>
              </a:ext>
            </a:extLst>
          </p:cNvPr>
          <p:cNvGrpSpPr/>
          <p:nvPr/>
        </p:nvGrpSpPr>
        <p:grpSpPr>
          <a:xfrm>
            <a:off x="5682717" y="1914525"/>
            <a:ext cx="826566" cy="826563"/>
            <a:chOff x="1903413" y="1016000"/>
            <a:chExt cx="319088" cy="319087"/>
          </a:xfrm>
          <a:noFill/>
        </p:grpSpPr>
        <p:sp>
          <p:nvSpPr>
            <p:cNvPr id="8" name="Rectangle 6">
              <a:extLst>
                <a:ext uri="{FF2B5EF4-FFF2-40B4-BE49-F238E27FC236}">
                  <a16:creationId xmlns:a16="http://schemas.microsoft.com/office/drawing/2014/main" id="{85A050F1-B783-7A4D-9124-A067E5F1BF39}"/>
                </a:ext>
              </a:extLst>
            </p:cNvPr>
            <p:cNvSpPr>
              <a:spLocks noChangeArrowheads="1"/>
            </p:cNvSpPr>
            <p:nvPr/>
          </p:nvSpPr>
          <p:spPr bwMode="auto">
            <a:xfrm>
              <a:off x="2147888" y="1016000"/>
              <a:ext cx="74613" cy="319087"/>
            </a:xfrm>
            <a:prstGeom prst="rect">
              <a:avLst/>
            </a:prstGeom>
            <a:grpFill/>
            <a:ln w="254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Rectangle 7">
              <a:extLst>
                <a:ext uri="{FF2B5EF4-FFF2-40B4-BE49-F238E27FC236}">
                  <a16:creationId xmlns:a16="http://schemas.microsoft.com/office/drawing/2014/main" id="{E74C1651-C12B-0846-BFFA-EFB2661FF903}"/>
                </a:ext>
              </a:extLst>
            </p:cNvPr>
            <p:cNvSpPr>
              <a:spLocks noChangeArrowheads="1"/>
            </p:cNvSpPr>
            <p:nvPr/>
          </p:nvSpPr>
          <p:spPr bwMode="auto">
            <a:xfrm>
              <a:off x="2147888" y="1016000"/>
              <a:ext cx="74613" cy="3190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Rectangle 8">
              <a:extLst>
                <a:ext uri="{FF2B5EF4-FFF2-40B4-BE49-F238E27FC236}">
                  <a16:creationId xmlns:a16="http://schemas.microsoft.com/office/drawing/2014/main" id="{EF8091D4-5228-2646-9C3C-D22DAF17D959}"/>
                </a:ext>
              </a:extLst>
            </p:cNvPr>
            <p:cNvSpPr>
              <a:spLocks noChangeArrowheads="1"/>
            </p:cNvSpPr>
            <p:nvPr/>
          </p:nvSpPr>
          <p:spPr bwMode="auto">
            <a:xfrm>
              <a:off x="2025650" y="1104900"/>
              <a:ext cx="74613" cy="2301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2" name="Rectangle 9">
              <a:extLst>
                <a:ext uri="{FF2B5EF4-FFF2-40B4-BE49-F238E27FC236}">
                  <a16:creationId xmlns:a16="http://schemas.microsoft.com/office/drawing/2014/main" id="{B1B9EEA2-D2C2-E742-8A5F-FFAF5E83FA9D}"/>
                </a:ext>
              </a:extLst>
            </p:cNvPr>
            <p:cNvSpPr>
              <a:spLocks noChangeArrowheads="1"/>
            </p:cNvSpPr>
            <p:nvPr/>
          </p:nvSpPr>
          <p:spPr bwMode="auto">
            <a:xfrm>
              <a:off x="1903413" y="1168400"/>
              <a:ext cx="73025" cy="1666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grpSp>
    </p:spTree>
    <p:custDataLst>
      <p:tags r:id="rId1"/>
    </p:custDataLst>
    <p:extLst>
      <p:ext uri="{BB962C8B-B14F-4D97-AF65-F5344CB8AC3E}">
        <p14:creationId xmlns:p14="http://schemas.microsoft.com/office/powerpoint/2010/main" val="518780722"/>
      </p:ext>
    </p:extLst>
  </p:cSld>
  <p:clrMapOvr>
    <a:masterClrMapping/>
  </p:clrMapOvr>
  <p:transition spd="slow">
    <p:push dir="u"/>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6CC556E8-A783-D3B5-7CBD-A2C0360A0B83}"/>
              </a:ext>
            </a:extLst>
          </p:cNvPr>
          <p:cNvPicPr>
            <a:picLocks noChangeAspect="1"/>
          </p:cNvPicPr>
          <p:nvPr/>
        </p:nvPicPr>
        <p:blipFill>
          <a:blip r:embed="rId4"/>
          <a:stretch>
            <a:fillRect/>
          </a:stretch>
        </p:blipFill>
        <p:spPr>
          <a:xfrm>
            <a:off x="420677" y="696106"/>
            <a:ext cx="10856923" cy="995389"/>
          </a:xfrm>
          <a:prstGeom prst="rect">
            <a:avLst/>
          </a:prstGeom>
        </p:spPr>
      </p:pic>
      <p:sp>
        <p:nvSpPr>
          <p:cNvPr id="13" name="TextBox 12">
            <a:extLst>
              <a:ext uri="{FF2B5EF4-FFF2-40B4-BE49-F238E27FC236}">
                <a16:creationId xmlns:a16="http://schemas.microsoft.com/office/drawing/2014/main" id="{C0201149-8201-7BC7-23C9-2288FEF7B9FC}"/>
              </a:ext>
            </a:extLst>
          </p:cNvPr>
          <p:cNvSpPr txBox="1"/>
          <p:nvPr/>
        </p:nvSpPr>
        <p:spPr>
          <a:xfrm>
            <a:off x="815975" y="2283168"/>
            <a:ext cx="10674477" cy="3381031"/>
          </a:xfrm>
          <a:prstGeom prst="rect">
            <a:avLst/>
          </a:prstGeom>
        </p:spPr>
        <p:txBody>
          <a:bodyPr vert="horz" lIns="91440" tIns="45720" rIns="91440" bIns="45720" rtlCol="0">
            <a:normAutofit fontScale="92500"/>
          </a:bodyPr>
          <a:lstStyle/>
          <a:p>
            <a:pPr marL="0" marR="0" lvl="0" indent="0" algn="l" defTabSz="914400" rtl="0" eaLnBrk="1" fontAlgn="auto" latinLnBrk="0" hangingPunct="1">
              <a:lnSpc>
                <a:spcPct val="90000"/>
              </a:lnSpc>
              <a:spcBef>
                <a:spcPts val="0"/>
              </a:spcBef>
              <a:spcAft>
                <a:spcPts val="600"/>
              </a:spcAft>
              <a:buClr>
                <a:srgbClr val="78AA65"/>
              </a:buClr>
              <a:buSzPct val="150000"/>
              <a:buFontTx/>
              <a:buNone/>
              <a:tabLst/>
              <a:defRPr/>
            </a:pPr>
            <a:r>
              <a:rPr kumimoji="0" lang="en-US" sz="2400" b="1" i="0" u="none" strike="noStrike" kern="1200" cap="none" spc="0" normalizeH="0" baseline="0" noProof="0" dirty="0">
                <a:ln>
                  <a:noFill/>
                </a:ln>
                <a:solidFill>
                  <a:srgbClr val="3D4D55"/>
                </a:solidFill>
                <a:effectLst/>
                <a:uLnTx/>
                <a:uFillTx/>
                <a:latin typeface="Open Sans"/>
                <a:ea typeface="+mn-ea"/>
                <a:cs typeface="+mn-cs"/>
              </a:rPr>
              <a:t>Augusta Health </a:t>
            </a:r>
            <a:r>
              <a:rPr kumimoji="0" lang="en-US" sz="2400" b="0" i="0" u="none" strike="noStrike" kern="1200" cap="none" spc="0" normalizeH="0" baseline="0" noProof="0" dirty="0">
                <a:ln>
                  <a:noFill/>
                </a:ln>
                <a:solidFill>
                  <a:srgbClr val="3D4D55"/>
                </a:solidFill>
                <a:effectLst/>
                <a:uLnTx/>
                <a:uFillTx/>
                <a:latin typeface="Lato"/>
                <a:ea typeface="+mn-ea"/>
                <a:cs typeface="+mn-cs"/>
              </a:rPr>
              <a:t>provides eligible team members (full-time or part-time) life insurance and accidental death and dismemberment (AD&amp;D) insurance at no cost.</a:t>
            </a:r>
            <a:endParaRPr kumimoji="0" lang="en-US" sz="2400" b="0" i="0" u="none" strike="noStrike" kern="1200" cap="none" spc="0" normalizeH="0" baseline="0" noProof="0" dirty="0">
              <a:ln>
                <a:noFill/>
              </a:ln>
              <a:solidFill>
                <a:srgbClr val="3D4D55"/>
              </a:solidFill>
              <a:effectLst/>
              <a:uLnTx/>
              <a:uFillTx/>
              <a:latin typeface="Open Sans"/>
              <a:ea typeface="+mn-ea"/>
              <a:cs typeface="+mn-cs"/>
            </a:endParaRPr>
          </a:p>
          <a:p>
            <a:pPr marL="228600" marR="0" lvl="0" indent="-342900" algn="l" defTabSz="914400" rtl="0" eaLnBrk="1" fontAlgn="auto" latinLnBrk="0" hangingPunct="1">
              <a:lnSpc>
                <a:spcPct val="90000"/>
              </a:lnSpc>
              <a:spcBef>
                <a:spcPts val="0"/>
              </a:spcBef>
              <a:spcAft>
                <a:spcPts val="600"/>
              </a:spcAft>
              <a:buClr>
                <a:srgbClr val="78AA65"/>
              </a:buClr>
              <a:buSzPct val="150000"/>
              <a:buFont typeface="Wingdings" panose="05000000000000000000" pitchFamily="2" charset="2"/>
              <a:buChar char=""/>
              <a:tabLst/>
              <a:defRPr/>
            </a:pPr>
            <a:endParaRPr kumimoji="0" lang="en-US" sz="2400" b="0" i="0" u="none" strike="noStrike" kern="1200" cap="none" spc="0" normalizeH="0" baseline="0" noProof="0" dirty="0">
              <a:ln>
                <a:noFill/>
              </a:ln>
              <a:solidFill>
                <a:srgbClr val="3D4D55"/>
              </a:solidFill>
              <a:effectLst/>
              <a:uLnTx/>
              <a:uFillTx/>
              <a:latin typeface="Open Sans"/>
              <a:ea typeface="+mn-ea"/>
              <a:cs typeface="+mn-cs"/>
            </a:endParaRPr>
          </a:p>
          <a:p>
            <a:pPr marL="0" marR="0" lvl="0" indent="0" algn="l" defTabSz="914400" rtl="0" eaLnBrk="1" fontAlgn="auto" latinLnBrk="0" hangingPunct="1">
              <a:lnSpc>
                <a:spcPct val="90000"/>
              </a:lnSpc>
              <a:spcBef>
                <a:spcPts val="0"/>
              </a:spcBef>
              <a:spcAft>
                <a:spcPts val="600"/>
              </a:spcAft>
              <a:buClr>
                <a:srgbClr val="78AA65"/>
              </a:buClr>
              <a:buSzPct val="150000"/>
              <a:buFontTx/>
              <a:buNone/>
              <a:tabLst/>
              <a:defRPr/>
            </a:pPr>
            <a:r>
              <a:rPr kumimoji="0" lang="en-US" sz="2400" b="1" i="0" u="none" strike="noStrike" kern="1200" cap="none" spc="0" normalizeH="0" baseline="0" noProof="0" dirty="0">
                <a:ln>
                  <a:noFill/>
                </a:ln>
                <a:solidFill>
                  <a:srgbClr val="3D4D55"/>
                </a:solidFill>
                <a:effectLst/>
                <a:uLnTx/>
                <a:uFillTx/>
                <a:latin typeface="Open Sans"/>
                <a:ea typeface="+mn-ea"/>
                <a:cs typeface="+mn-cs"/>
              </a:rPr>
              <a:t>Automatically enrolled at hire</a:t>
            </a:r>
          </a:p>
          <a:p>
            <a:pPr marL="685800" marR="0" lvl="1" indent="-342900" algn="l" defTabSz="914400" rtl="0" eaLnBrk="1" fontAlgn="auto" latinLnBrk="0" hangingPunct="1">
              <a:lnSpc>
                <a:spcPct val="90000"/>
              </a:lnSpc>
              <a:spcBef>
                <a:spcPts val="0"/>
              </a:spcBef>
              <a:spcAft>
                <a:spcPts val="600"/>
              </a:spcAft>
              <a:buClr>
                <a:srgbClr val="78AA65"/>
              </a:buClr>
              <a:buSzPct val="150000"/>
              <a:buFont typeface="Wingdings" panose="05000000000000000000" pitchFamily="2" charset="2"/>
              <a:buChar char=""/>
              <a:tabLst/>
              <a:defRPr/>
            </a:pPr>
            <a:r>
              <a:rPr kumimoji="0" lang="en-US" sz="2400" b="0" i="0" u="none" strike="noStrike" kern="1200" cap="none" spc="0" normalizeH="0" baseline="0" noProof="0" dirty="0">
                <a:ln>
                  <a:noFill/>
                </a:ln>
                <a:solidFill>
                  <a:srgbClr val="3D4D55"/>
                </a:solidFill>
                <a:effectLst/>
                <a:uLnTx/>
                <a:uFillTx/>
                <a:latin typeface="Open Sans"/>
                <a:ea typeface="+mn-ea"/>
                <a:cs typeface="+mn-cs"/>
              </a:rPr>
              <a:t>1x your annual salary for life coverage</a:t>
            </a:r>
          </a:p>
          <a:p>
            <a:pPr marL="685800" marR="0" lvl="1" indent="-342900" algn="l" defTabSz="914400" rtl="0" eaLnBrk="1" fontAlgn="auto" latinLnBrk="0" hangingPunct="1">
              <a:lnSpc>
                <a:spcPct val="90000"/>
              </a:lnSpc>
              <a:spcBef>
                <a:spcPts val="0"/>
              </a:spcBef>
              <a:spcAft>
                <a:spcPts val="600"/>
              </a:spcAft>
              <a:buClr>
                <a:srgbClr val="78AA65"/>
              </a:buClr>
              <a:buSzPct val="150000"/>
              <a:buFont typeface="Wingdings" panose="05000000000000000000" pitchFamily="2" charset="2"/>
              <a:buChar char=""/>
              <a:tabLst/>
              <a:defRPr/>
            </a:pPr>
            <a:r>
              <a:rPr kumimoji="0" lang="en-US" sz="2400" b="0" i="0" u="none" strike="noStrike" kern="1200" cap="none" spc="0" normalizeH="0" baseline="0" noProof="0" dirty="0">
                <a:ln>
                  <a:noFill/>
                </a:ln>
                <a:solidFill>
                  <a:srgbClr val="3D4D55"/>
                </a:solidFill>
                <a:effectLst/>
                <a:uLnTx/>
                <a:uFillTx/>
                <a:latin typeface="Open Sans"/>
                <a:ea typeface="+mn-ea"/>
                <a:cs typeface="+mn-cs"/>
              </a:rPr>
              <a:t>2x your annual salary for accidental death and dismemberment (AD&amp;D)</a:t>
            </a:r>
          </a:p>
          <a:p>
            <a:pPr marL="685800" marR="0" lvl="1" indent="-342900" algn="l" defTabSz="914400" rtl="0" eaLnBrk="1" fontAlgn="auto" latinLnBrk="0" hangingPunct="1">
              <a:lnSpc>
                <a:spcPct val="90000"/>
              </a:lnSpc>
              <a:spcBef>
                <a:spcPts val="0"/>
              </a:spcBef>
              <a:spcAft>
                <a:spcPts val="600"/>
              </a:spcAft>
              <a:buClr>
                <a:srgbClr val="78AA65"/>
              </a:buClr>
              <a:buSzPct val="150000"/>
              <a:buFont typeface="Wingdings" panose="05000000000000000000" pitchFamily="2" charset="2"/>
              <a:buChar char=""/>
              <a:tabLst/>
              <a:defRPr/>
            </a:pPr>
            <a:r>
              <a:rPr kumimoji="0" lang="en-US" sz="2400" b="0" i="0" u="none" strike="noStrike" kern="1200" cap="none" spc="0" normalizeH="0" baseline="0" noProof="0" dirty="0">
                <a:ln>
                  <a:noFill/>
                </a:ln>
                <a:solidFill>
                  <a:srgbClr val="3D4D55"/>
                </a:solidFill>
                <a:effectLst/>
                <a:uLnTx/>
                <a:uFillTx/>
                <a:latin typeface="Open Sans"/>
                <a:ea typeface="+mn-ea"/>
                <a:cs typeface="+mn-cs"/>
              </a:rPr>
              <a:t>Annual salary maximums may apply – view schedule for details</a:t>
            </a:r>
          </a:p>
          <a:p>
            <a:pPr marL="685800" marR="0" lvl="1" indent="-342900" algn="l" defTabSz="914400" rtl="0" eaLnBrk="1" fontAlgn="auto" latinLnBrk="0" hangingPunct="1">
              <a:lnSpc>
                <a:spcPct val="90000"/>
              </a:lnSpc>
              <a:spcBef>
                <a:spcPts val="0"/>
              </a:spcBef>
              <a:spcAft>
                <a:spcPts val="600"/>
              </a:spcAft>
              <a:buClr>
                <a:srgbClr val="78AA65"/>
              </a:buClr>
              <a:buSzPct val="150000"/>
              <a:buFont typeface="Wingdings" panose="05000000000000000000" pitchFamily="2" charset="2"/>
              <a:buChar char=""/>
              <a:tabLst/>
              <a:defRPr/>
            </a:pPr>
            <a:endParaRPr kumimoji="0" lang="en-US" sz="2400" b="1" i="0" u="none" strike="noStrike" kern="1200" cap="none" spc="0" normalizeH="0" baseline="0" noProof="0" dirty="0">
              <a:ln>
                <a:noFill/>
              </a:ln>
              <a:solidFill>
                <a:srgbClr val="3D4D55"/>
              </a:solidFill>
              <a:effectLst/>
              <a:uLnTx/>
              <a:uFillTx/>
              <a:latin typeface="Open Sans"/>
              <a:ea typeface="+mn-ea"/>
              <a:cs typeface="+mn-cs"/>
            </a:endParaRPr>
          </a:p>
          <a:p>
            <a:pPr marL="342900" marR="0" lvl="1" indent="0" algn="l" defTabSz="914400" rtl="0" eaLnBrk="1" fontAlgn="auto" latinLnBrk="0" hangingPunct="1">
              <a:lnSpc>
                <a:spcPct val="90000"/>
              </a:lnSpc>
              <a:spcBef>
                <a:spcPts val="0"/>
              </a:spcBef>
              <a:spcAft>
                <a:spcPts val="600"/>
              </a:spcAft>
              <a:buClr>
                <a:srgbClr val="78AA65"/>
              </a:buClr>
              <a:buSzPct val="150000"/>
              <a:buFontTx/>
              <a:buNone/>
              <a:tabLst/>
              <a:defRPr/>
            </a:pPr>
            <a:r>
              <a:rPr kumimoji="0" lang="en-US" sz="2500" b="1" i="0" u="none" strike="noStrike" kern="1200" cap="none" spc="0" normalizeH="0" baseline="0" noProof="0" dirty="0">
                <a:ln>
                  <a:noFill/>
                </a:ln>
                <a:solidFill>
                  <a:srgbClr val="C00000"/>
                </a:solidFill>
                <a:effectLst/>
                <a:uLnTx/>
                <a:uFillTx/>
                <a:latin typeface="Open Sans"/>
                <a:ea typeface="+mn-ea"/>
                <a:cs typeface="+mn-cs"/>
              </a:rPr>
              <a:t>Please be sure to update your beneficiary information! </a:t>
            </a:r>
          </a:p>
        </p:txBody>
      </p:sp>
      <p:sp>
        <p:nvSpPr>
          <p:cNvPr id="14" name="Title 10">
            <a:extLst>
              <a:ext uri="{FF2B5EF4-FFF2-40B4-BE49-F238E27FC236}">
                <a16:creationId xmlns:a16="http://schemas.microsoft.com/office/drawing/2014/main" id="{7A2BF3F0-4E07-44B8-5101-68129716C698}"/>
              </a:ext>
            </a:extLst>
          </p:cNvPr>
          <p:cNvSpPr txBox="1">
            <a:spLocks/>
          </p:cNvSpPr>
          <p:nvPr/>
        </p:nvSpPr>
        <p:spPr>
          <a:xfrm>
            <a:off x="1330452" y="706412"/>
            <a:ext cx="10160000" cy="1019205"/>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rPr>
              <a:t>Employer Paid Life Insurance and Employer Paid Accidental Death and Dismemberment (AD&amp;D)</a:t>
            </a:r>
          </a:p>
        </p:txBody>
      </p:sp>
    </p:spTree>
    <p:custDataLst>
      <p:tags r:id="rId1"/>
    </p:custDataLst>
    <p:extLst>
      <p:ext uri="{BB962C8B-B14F-4D97-AF65-F5344CB8AC3E}">
        <p14:creationId xmlns:p14="http://schemas.microsoft.com/office/powerpoint/2010/main" val="2451184434"/>
      </p:ext>
    </p:extLst>
  </p:cSld>
  <p:clrMapOvr>
    <a:masterClrMapping/>
  </p:clrMapOvr>
  <p:transition spd="slow">
    <p:push dir="u"/>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7DE99DA3-4AF6-D8D6-3A33-A2C6751C68C2}"/>
              </a:ext>
            </a:extLst>
          </p:cNvPr>
          <p:cNvSpPr txBox="1">
            <a:spLocks/>
          </p:cNvSpPr>
          <p:nvPr/>
        </p:nvSpPr>
        <p:spPr>
          <a:xfrm>
            <a:off x="1257300" y="542895"/>
            <a:ext cx="10160000" cy="101920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rPr>
              <a:t>Supplemental Life and AD&amp;D Insurance –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rPr>
              <a:t>for Yourself, Spouse, and Child(ren)</a:t>
            </a:r>
          </a:p>
        </p:txBody>
      </p:sp>
      <p:pic>
        <p:nvPicPr>
          <p:cNvPr id="7" name="Picture 6">
            <a:extLst>
              <a:ext uri="{FF2B5EF4-FFF2-40B4-BE49-F238E27FC236}">
                <a16:creationId xmlns:a16="http://schemas.microsoft.com/office/drawing/2014/main" id="{3A35D5BC-AA22-5B88-C8C4-85AAACE9A5FD}"/>
              </a:ext>
            </a:extLst>
          </p:cNvPr>
          <p:cNvPicPr>
            <a:picLocks noChangeAspect="1"/>
          </p:cNvPicPr>
          <p:nvPr/>
        </p:nvPicPr>
        <p:blipFill>
          <a:blip r:embed="rId4"/>
          <a:stretch>
            <a:fillRect/>
          </a:stretch>
        </p:blipFill>
        <p:spPr>
          <a:xfrm>
            <a:off x="403224" y="450089"/>
            <a:ext cx="854075" cy="1018320"/>
          </a:xfrm>
          <a:prstGeom prst="rect">
            <a:avLst/>
          </a:prstGeom>
        </p:spPr>
      </p:pic>
      <p:sp>
        <p:nvSpPr>
          <p:cNvPr id="10" name="TextBox 9">
            <a:extLst>
              <a:ext uri="{FF2B5EF4-FFF2-40B4-BE49-F238E27FC236}">
                <a16:creationId xmlns:a16="http://schemas.microsoft.com/office/drawing/2014/main" id="{86E50A1F-4528-64F1-1554-AE81500AC322}"/>
              </a:ext>
            </a:extLst>
          </p:cNvPr>
          <p:cNvSpPr txBox="1"/>
          <p:nvPr/>
        </p:nvSpPr>
        <p:spPr>
          <a:xfrm>
            <a:off x="650748" y="1654906"/>
            <a:ext cx="11096752" cy="4872894"/>
          </a:xfrm>
          <a:prstGeom prst="rect">
            <a:avLst/>
          </a:prstGeom>
        </p:spPr>
        <p:txBody>
          <a:bodyPr vert="horz" lIns="91440" tIns="45720" rIns="91440" bIns="45720" rtlCol="0">
            <a:normAutofit fontScale="92500" lnSpcReduction="20000"/>
          </a:bodyPr>
          <a:lstStyle/>
          <a:p>
            <a:pPr marL="57150" marR="0" lvl="0" indent="0" algn="l" defTabSz="914400" rtl="0" eaLnBrk="1" fontAlgn="auto" latinLnBrk="0" hangingPunct="1">
              <a:lnSpc>
                <a:spcPct val="90000"/>
              </a:lnSpc>
              <a:spcBef>
                <a:spcPts val="0"/>
              </a:spcBef>
              <a:spcAft>
                <a:spcPts val="600"/>
              </a:spcAft>
              <a:buClr>
                <a:srgbClr val="78AA65"/>
              </a:buClr>
              <a:buSzPct val="150000"/>
              <a:buFontTx/>
              <a:buNone/>
              <a:tabLst/>
              <a:defRPr/>
            </a:pPr>
            <a:r>
              <a:rPr kumimoji="0" lang="en-US" sz="2400" b="1" i="0" u="none" strike="noStrike" kern="1200" cap="none" spc="0" normalizeH="0" baseline="0" noProof="0" dirty="0">
                <a:ln>
                  <a:noFill/>
                </a:ln>
                <a:solidFill>
                  <a:srgbClr val="3D4D55"/>
                </a:solidFill>
                <a:effectLst/>
                <a:uLnTx/>
                <a:uFillTx/>
                <a:latin typeface="Open Sans"/>
                <a:ea typeface="+mn-ea"/>
                <a:cs typeface="+mn-cs"/>
              </a:rPr>
              <a:t>Yourself</a:t>
            </a:r>
          </a:p>
          <a:p>
            <a:pPr marL="285750" marR="0" lvl="0" indent="-228600" algn="l" defTabSz="914400" rtl="0" eaLnBrk="1" fontAlgn="auto" latinLnBrk="0" hangingPunct="1">
              <a:lnSpc>
                <a:spcPct val="90000"/>
              </a:lnSpc>
              <a:spcBef>
                <a:spcPts val="0"/>
              </a:spcBef>
              <a:spcAft>
                <a:spcPts val="600"/>
              </a:spcAft>
              <a:buClr>
                <a:srgbClr val="78AA65"/>
              </a:buClr>
              <a:buSzPct val="150000"/>
              <a:buFont typeface="Arial" panose="020B0604020202020204" pitchFamily="34" charset="0"/>
              <a:buChar char="•"/>
              <a:tabLst/>
              <a:defRPr/>
            </a:pPr>
            <a:r>
              <a:rPr kumimoji="0" lang="en-US" sz="2400" b="0" i="0" u="none" strike="noStrike" kern="1200" cap="none" spc="0" normalizeH="0" baseline="0" noProof="0" dirty="0">
                <a:ln>
                  <a:noFill/>
                </a:ln>
                <a:solidFill>
                  <a:srgbClr val="3D4D55"/>
                </a:solidFill>
                <a:effectLst/>
                <a:uLnTx/>
                <a:uFillTx/>
                <a:latin typeface="Open Sans"/>
                <a:ea typeface="+mn-ea"/>
                <a:cs typeface="+mn-cs"/>
              </a:rPr>
              <a:t>Elect up to $500,000</a:t>
            </a:r>
          </a:p>
          <a:p>
            <a:pPr marL="285750" marR="0" lvl="0" indent="-228600" algn="l" defTabSz="914400" rtl="0" eaLnBrk="1" fontAlgn="auto" latinLnBrk="0" hangingPunct="1">
              <a:lnSpc>
                <a:spcPct val="90000"/>
              </a:lnSpc>
              <a:spcBef>
                <a:spcPts val="0"/>
              </a:spcBef>
              <a:spcAft>
                <a:spcPts val="600"/>
              </a:spcAft>
              <a:buClr>
                <a:srgbClr val="78AA65"/>
              </a:buClr>
              <a:buSzPct val="150000"/>
              <a:buFont typeface="Arial" panose="020B0604020202020204" pitchFamily="34" charset="0"/>
              <a:buChar char="•"/>
              <a:tabLst/>
              <a:defRPr/>
            </a:pPr>
            <a:r>
              <a:rPr kumimoji="0" lang="en-US" sz="2400" b="0" i="0" u="none" strike="noStrike" kern="1200" cap="none" spc="0" normalizeH="0" baseline="0" noProof="0" dirty="0">
                <a:ln>
                  <a:noFill/>
                </a:ln>
                <a:solidFill>
                  <a:srgbClr val="3D4D55"/>
                </a:solidFill>
                <a:effectLst/>
                <a:uLnTx/>
                <a:uFillTx/>
                <a:latin typeface="Lato"/>
                <a:ea typeface="+mn-ea"/>
                <a:cs typeface="+mn-cs"/>
              </a:rPr>
              <a:t>Your elected amount over $250,000 will require evidence of good health</a:t>
            </a:r>
          </a:p>
          <a:p>
            <a:pPr marL="57150" marR="0" lvl="0" indent="0" algn="l" defTabSz="914400" rtl="0" eaLnBrk="1" fontAlgn="auto" latinLnBrk="0" hangingPunct="1">
              <a:lnSpc>
                <a:spcPct val="90000"/>
              </a:lnSpc>
              <a:spcBef>
                <a:spcPts val="0"/>
              </a:spcBef>
              <a:spcAft>
                <a:spcPts val="600"/>
              </a:spcAft>
              <a:buClr>
                <a:srgbClr val="78AA65"/>
              </a:buClr>
              <a:buSzPct val="150000"/>
              <a:buFontTx/>
              <a:buNone/>
              <a:tabLst/>
              <a:defRPr/>
            </a:pPr>
            <a:endParaRPr kumimoji="0" lang="en-US" sz="2400" b="0" i="0" u="none" strike="noStrike" kern="1200" cap="none" spc="0" normalizeH="0" baseline="0" noProof="0" dirty="0">
              <a:ln>
                <a:noFill/>
              </a:ln>
              <a:solidFill>
                <a:srgbClr val="3D4D55"/>
              </a:solidFill>
              <a:effectLst/>
              <a:uLnTx/>
              <a:uFillTx/>
              <a:latin typeface="Lato"/>
              <a:ea typeface="+mn-ea"/>
              <a:cs typeface="+mn-cs"/>
            </a:endParaRPr>
          </a:p>
          <a:p>
            <a:pPr marL="57150" marR="0" lvl="0" indent="0" algn="l" defTabSz="914400" rtl="0" eaLnBrk="1" fontAlgn="auto" latinLnBrk="0" hangingPunct="1">
              <a:lnSpc>
                <a:spcPct val="90000"/>
              </a:lnSpc>
              <a:spcBef>
                <a:spcPts val="0"/>
              </a:spcBef>
              <a:spcAft>
                <a:spcPts val="600"/>
              </a:spcAft>
              <a:buClr>
                <a:srgbClr val="78AA65"/>
              </a:buClr>
              <a:buSzPct val="150000"/>
              <a:buFontTx/>
              <a:buNone/>
              <a:tabLst/>
              <a:defRPr/>
            </a:pPr>
            <a:r>
              <a:rPr kumimoji="0" lang="en-US" sz="2400" b="1" i="0" u="none" strike="noStrike" kern="1200" cap="none" spc="0" normalizeH="0" baseline="0" noProof="0" dirty="0">
                <a:ln>
                  <a:noFill/>
                </a:ln>
                <a:solidFill>
                  <a:srgbClr val="3D4D55"/>
                </a:solidFill>
                <a:effectLst/>
                <a:uLnTx/>
                <a:uFillTx/>
                <a:latin typeface="Lato"/>
                <a:ea typeface="+mn-ea"/>
                <a:cs typeface="+mn-cs"/>
              </a:rPr>
              <a:t>Spouse</a:t>
            </a:r>
          </a:p>
          <a:p>
            <a:pPr marL="285750" marR="0" lvl="0" indent="-228600" algn="l" defTabSz="914400" rtl="0" eaLnBrk="1" fontAlgn="auto" latinLnBrk="0" hangingPunct="1">
              <a:lnSpc>
                <a:spcPct val="90000"/>
              </a:lnSpc>
              <a:spcBef>
                <a:spcPts val="0"/>
              </a:spcBef>
              <a:spcAft>
                <a:spcPts val="600"/>
              </a:spcAft>
              <a:buClr>
                <a:srgbClr val="78AA65"/>
              </a:buClr>
              <a:buSzPct val="150000"/>
              <a:buFont typeface="Arial" panose="020B0604020202020204" pitchFamily="34" charset="0"/>
              <a:buChar char="•"/>
              <a:tabLst/>
              <a:defRPr/>
            </a:pPr>
            <a:r>
              <a:rPr kumimoji="0" lang="en-US" sz="2400" b="0" i="0" u="none" strike="noStrike" kern="1200" cap="none" spc="0" normalizeH="0" baseline="0" noProof="0" dirty="0">
                <a:ln>
                  <a:noFill/>
                </a:ln>
                <a:solidFill>
                  <a:srgbClr val="3D4D55"/>
                </a:solidFill>
                <a:effectLst/>
                <a:uLnTx/>
                <a:uFillTx/>
                <a:latin typeface="Lato"/>
                <a:ea typeface="+mn-ea"/>
                <a:cs typeface="+mn-cs"/>
              </a:rPr>
              <a:t>Elect from $5,000 up to $500,000 (spouse not to exceed your total amount) </a:t>
            </a:r>
          </a:p>
          <a:p>
            <a:pPr marL="285750" marR="0" lvl="0" indent="-228600" algn="l" defTabSz="914400" rtl="0" eaLnBrk="1" fontAlgn="auto" latinLnBrk="0" hangingPunct="1">
              <a:lnSpc>
                <a:spcPct val="90000"/>
              </a:lnSpc>
              <a:spcBef>
                <a:spcPts val="0"/>
              </a:spcBef>
              <a:spcAft>
                <a:spcPts val="600"/>
              </a:spcAft>
              <a:buClr>
                <a:srgbClr val="78AA65"/>
              </a:buClr>
              <a:buSzPct val="150000"/>
              <a:buFont typeface="Arial" panose="020B0604020202020204" pitchFamily="34" charset="0"/>
              <a:buChar char="•"/>
              <a:tabLst/>
              <a:defRPr/>
            </a:pPr>
            <a:r>
              <a:rPr kumimoji="0" lang="en-US" sz="2400" b="0" i="0" u="none" strike="noStrike" kern="1200" cap="none" spc="0" normalizeH="0" baseline="0" noProof="0" dirty="0">
                <a:ln>
                  <a:noFill/>
                </a:ln>
                <a:solidFill>
                  <a:srgbClr val="3D4D55"/>
                </a:solidFill>
                <a:effectLst/>
                <a:uLnTx/>
                <a:uFillTx/>
                <a:latin typeface="Lato"/>
                <a:ea typeface="+mn-ea"/>
                <a:cs typeface="+mn-cs"/>
              </a:rPr>
              <a:t>Spouse guarantee issue is $25,000 and amounts over require medical evidence</a:t>
            </a:r>
          </a:p>
          <a:p>
            <a:pPr marL="285750" marR="0" lvl="0" indent="-228600" algn="l" defTabSz="914400" rtl="0" eaLnBrk="1" fontAlgn="auto" latinLnBrk="0" hangingPunct="1">
              <a:lnSpc>
                <a:spcPct val="90000"/>
              </a:lnSpc>
              <a:spcBef>
                <a:spcPts val="0"/>
              </a:spcBef>
              <a:spcAft>
                <a:spcPts val="600"/>
              </a:spcAft>
              <a:buClr>
                <a:srgbClr val="78AA65"/>
              </a:buClr>
              <a:buSzPct val="150000"/>
              <a:buFont typeface="Arial" panose="020B0604020202020204" pitchFamily="34" charset="0"/>
              <a:buChar char="•"/>
              <a:tabLst/>
              <a:defRPr/>
            </a:pPr>
            <a:r>
              <a:rPr kumimoji="0" lang="en-US" sz="2400" b="0" i="0" u="none" strike="noStrike" kern="1200" cap="none" spc="0" normalizeH="0" baseline="0" noProof="0" dirty="0">
                <a:ln>
                  <a:noFill/>
                </a:ln>
                <a:solidFill>
                  <a:srgbClr val="3D4D55"/>
                </a:solidFill>
                <a:effectLst/>
                <a:uLnTx/>
                <a:uFillTx/>
                <a:latin typeface="Lato"/>
                <a:ea typeface="+mn-ea"/>
                <a:cs typeface="+mn-cs"/>
              </a:rPr>
              <a:t>Spouse not eligible if also covered as a team member under this policy</a:t>
            </a:r>
          </a:p>
          <a:p>
            <a:pPr marL="285750" marR="0" lvl="0" indent="-228600" algn="l" defTabSz="914400" rtl="0" eaLnBrk="1" fontAlgn="auto" latinLnBrk="0" hangingPunct="1">
              <a:lnSpc>
                <a:spcPct val="90000"/>
              </a:lnSpc>
              <a:spcBef>
                <a:spcPts val="0"/>
              </a:spcBef>
              <a:spcAft>
                <a:spcPts val="600"/>
              </a:spcAft>
              <a:buClr>
                <a:srgbClr val="78AA65"/>
              </a:buClr>
              <a:buSzPct val="150000"/>
              <a:buFont typeface="Arial" panose="020B0604020202020204" pitchFamily="34" charset="0"/>
              <a:buChar char="•"/>
              <a:tabLst/>
              <a:defRPr/>
            </a:pPr>
            <a:endParaRPr kumimoji="0" lang="en-US" sz="2400" b="0" i="0" u="none" strike="noStrike" kern="1200" cap="none" spc="0" normalizeH="0" baseline="0" noProof="0" dirty="0">
              <a:ln>
                <a:noFill/>
              </a:ln>
              <a:solidFill>
                <a:srgbClr val="3D4D55"/>
              </a:solidFill>
              <a:effectLst/>
              <a:uLnTx/>
              <a:uFillTx/>
              <a:latin typeface="Lato"/>
              <a:ea typeface="+mn-ea"/>
              <a:cs typeface="+mn-cs"/>
            </a:endParaRPr>
          </a:p>
          <a:p>
            <a:pPr marL="57150" marR="0" lvl="0" indent="0" algn="l" defTabSz="914400" rtl="0" eaLnBrk="1" fontAlgn="auto" latinLnBrk="0" hangingPunct="1">
              <a:lnSpc>
                <a:spcPct val="90000"/>
              </a:lnSpc>
              <a:spcBef>
                <a:spcPts val="0"/>
              </a:spcBef>
              <a:spcAft>
                <a:spcPts val="600"/>
              </a:spcAft>
              <a:buClr>
                <a:srgbClr val="78AA65"/>
              </a:buClr>
              <a:buSzPct val="150000"/>
              <a:buFontTx/>
              <a:buNone/>
              <a:tabLst/>
              <a:defRPr/>
            </a:pPr>
            <a:r>
              <a:rPr kumimoji="0" lang="en-US" sz="2400" b="1" i="0" u="none" strike="noStrike" kern="1200" cap="none" spc="0" normalizeH="0" baseline="0" noProof="0" dirty="0">
                <a:ln>
                  <a:noFill/>
                </a:ln>
                <a:solidFill>
                  <a:srgbClr val="3D4D55"/>
                </a:solidFill>
                <a:effectLst/>
                <a:uLnTx/>
                <a:uFillTx/>
                <a:latin typeface="Lato"/>
                <a:ea typeface="+mn-ea"/>
                <a:cs typeface="+mn-cs"/>
              </a:rPr>
              <a:t>Child(ren)</a:t>
            </a:r>
          </a:p>
          <a:p>
            <a:pPr marL="285750" marR="0" lvl="0" indent="-228600" algn="l" defTabSz="914400" rtl="0" eaLnBrk="1" fontAlgn="auto" latinLnBrk="0" hangingPunct="1">
              <a:lnSpc>
                <a:spcPct val="90000"/>
              </a:lnSpc>
              <a:spcBef>
                <a:spcPts val="0"/>
              </a:spcBef>
              <a:spcAft>
                <a:spcPts val="600"/>
              </a:spcAft>
              <a:buClr>
                <a:srgbClr val="78AA65"/>
              </a:buClr>
              <a:buSzPct val="150000"/>
              <a:buFont typeface="Arial" panose="020B0604020202020204" pitchFamily="34" charset="0"/>
              <a:buChar char="•"/>
              <a:tabLst/>
              <a:defRPr/>
            </a:pPr>
            <a:r>
              <a:rPr kumimoji="0" lang="en-US" sz="2400" b="0" i="0" u="none" strike="noStrike" kern="1200" cap="none" spc="0" normalizeH="0" baseline="0" noProof="0" dirty="0">
                <a:ln>
                  <a:noFill/>
                </a:ln>
                <a:solidFill>
                  <a:srgbClr val="3D4D55"/>
                </a:solidFill>
                <a:effectLst/>
                <a:uLnTx/>
                <a:uFillTx/>
                <a:latin typeface="Lato"/>
                <a:ea typeface="+mn-ea"/>
                <a:cs typeface="+mn-cs"/>
              </a:rPr>
              <a:t>Elect to cover all eligible dependent child(ren) </a:t>
            </a:r>
          </a:p>
          <a:p>
            <a:pPr marL="285750" marR="0" lvl="0" indent="-228600" algn="l" defTabSz="914400" rtl="0" eaLnBrk="1" fontAlgn="auto" latinLnBrk="0" hangingPunct="1">
              <a:lnSpc>
                <a:spcPct val="90000"/>
              </a:lnSpc>
              <a:spcBef>
                <a:spcPts val="0"/>
              </a:spcBef>
              <a:spcAft>
                <a:spcPts val="600"/>
              </a:spcAft>
              <a:buClr>
                <a:srgbClr val="78AA65"/>
              </a:buClr>
              <a:buSzPct val="150000"/>
              <a:buFont typeface="Arial" panose="020B0604020202020204" pitchFamily="34" charset="0"/>
              <a:buChar char="•"/>
              <a:tabLst/>
              <a:defRPr/>
            </a:pPr>
            <a:r>
              <a:rPr kumimoji="0" lang="en-US" sz="2400" b="0" i="0" u="none" strike="noStrike" kern="1200" cap="none" spc="0" normalizeH="0" baseline="0" noProof="0" dirty="0">
                <a:ln>
                  <a:noFill/>
                </a:ln>
                <a:solidFill>
                  <a:srgbClr val="3D4D55"/>
                </a:solidFill>
                <a:effectLst/>
                <a:uLnTx/>
                <a:uFillTx/>
                <a:latin typeface="Lato"/>
                <a:ea typeface="+mn-ea"/>
                <a:cs typeface="+mn-cs"/>
              </a:rPr>
              <a:t>Provides coverage $10,000 per child through age 26</a:t>
            </a:r>
            <a:endParaRPr kumimoji="0" lang="en-US" sz="2400" b="1" i="0" u="none" strike="noStrike" kern="1200" cap="none" spc="0" normalizeH="0" baseline="0" noProof="0" dirty="0">
              <a:ln>
                <a:noFill/>
              </a:ln>
              <a:solidFill>
                <a:srgbClr val="3D4D55"/>
              </a:solidFill>
              <a:effectLst/>
              <a:uLnTx/>
              <a:uFillTx/>
              <a:latin typeface="Lato"/>
              <a:ea typeface="+mn-ea"/>
              <a:cs typeface="+mn-cs"/>
            </a:endParaRPr>
          </a:p>
          <a:p>
            <a:pPr marL="285750" marR="0" lvl="0" indent="-228600" algn="l" defTabSz="914400" rtl="0" eaLnBrk="1" fontAlgn="auto" latinLnBrk="0" hangingPunct="1">
              <a:lnSpc>
                <a:spcPct val="120000"/>
              </a:lnSpc>
              <a:spcBef>
                <a:spcPts val="0"/>
              </a:spcBef>
              <a:spcAft>
                <a:spcPts val="0"/>
              </a:spcAft>
              <a:buClr>
                <a:srgbClr val="78AA65"/>
              </a:buClr>
              <a:buSzPct val="150000"/>
              <a:buFont typeface="Arial" panose="020B0604020202020204" pitchFamily="34" charset="0"/>
              <a:buChar char="•"/>
              <a:tabLst/>
              <a:defRPr/>
            </a:pPr>
            <a:endParaRPr kumimoji="0" lang="en-US" sz="2400" b="1" i="0" u="none" strike="noStrike" kern="1200" cap="none" spc="0" normalizeH="0" baseline="0" noProof="0" dirty="0">
              <a:ln>
                <a:noFill/>
              </a:ln>
              <a:solidFill>
                <a:srgbClr val="3D4D55"/>
              </a:solidFill>
              <a:effectLst/>
              <a:uLnTx/>
              <a:uFillTx/>
              <a:latin typeface="Lato"/>
              <a:ea typeface="+mn-ea"/>
              <a:cs typeface="+mn-cs"/>
            </a:endParaRPr>
          </a:p>
          <a:p>
            <a:pPr marL="57150" marR="0" lvl="0" indent="0" algn="l" defTabSz="914400" rtl="0" eaLnBrk="1" fontAlgn="auto" latinLnBrk="0" hangingPunct="1">
              <a:lnSpc>
                <a:spcPct val="120000"/>
              </a:lnSpc>
              <a:spcBef>
                <a:spcPts val="0"/>
              </a:spcBef>
              <a:spcAft>
                <a:spcPts val="0"/>
              </a:spcAft>
              <a:buClr>
                <a:srgbClr val="78AA65"/>
              </a:buClr>
              <a:buSzPct val="150000"/>
              <a:buFontTx/>
              <a:buNone/>
              <a:tabLst/>
              <a:defRPr/>
            </a:pPr>
            <a:r>
              <a:rPr kumimoji="0" lang="en-US" sz="2200" b="1" i="0" u="none" strike="noStrike" kern="1200" cap="none" spc="0" normalizeH="0" baseline="0" noProof="0" dirty="0">
                <a:ln>
                  <a:noFill/>
                </a:ln>
                <a:solidFill>
                  <a:srgbClr val="3D4D55"/>
                </a:solidFill>
                <a:effectLst/>
                <a:uLnTx/>
                <a:uFillTx/>
                <a:latin typeface="Lato"/>
                <a:ea typeface="+mn-ea"/>
                <a:cs typeface="+mn-cs"/>
              </a:rPr>
              <a:t>View Supplemental Employee, Spouse, and Child Life Insurance and Supplemental Employee, Spouse, and Child AD&amp;D Insurance schedules for more details.</a:t>
            </a:r>
            <a:endParaRPr kumimoji="0" lang="en-US" sz="2200" b="1" i="0" u="none" strike="noStrike" kern="1200" cap="none" spc="0" normalizeH="0" baseline="0" noProof="0" dirty="0">
              <a:ln>
                <a:noFill/>
              </a:ln>
              <a:solidFill>
                <a:srgbClr val="3D4D55"/>
              </a:solidFill>
              <a:effectLst/>
              <a:uLnTx/>
              <a:uFillTx/>
              <a:latin typeface="Open Sans"/>
              <a:ea typeface="+mn-ea"/>
              <a:cs typeface="+mn-cs"/>
            </a:endParaRPr>
          </a:p>
        </p:txBody>
      </p:sp>
    </p:spTree>
    <p:custDataLst>
      <p:tags r:id="rId1"/>
    </p:custDataLst>
    <p:extLst>
      <p:ext uri="{BB962C8B-B14F-4D97-AF65-F5344CB8AC3E}">
        <p14:creationId xmlns:p14="http://schemas.microsoft.com/office/powerpoint/2010/main" val="3899073054"/>
      </p:ext>
    </p:extLst>
  </p:cSld>
  <p:clrMapOvr>
    <a:masterClrMapping/>
  </p:clrMapOvr>
  <p:transition spd="slow">
    <p:push dir="u"/>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TextBox 459"/>
          <p:cNvSpPr txBox="1"/>
          <p:nvPr/>
        </p:nvSpPr>
        <p:spPr>
          <a:xfrm>
            <a:off x="597311" y="3077030"/>
            <a:ext cx="10854812" cy="178510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55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ACCIDENT, CRITICAL ILLNESS, AND HOSPITAL INSURANCE</a:t>
            </a:r>
          </a:p>
        </p:txBody>
      </p:sp>
      <p:grpSp>
        <p:nvGrpSpPr>
          <p:cNvPr id="7" name="Group 6">
            <a:extLst>
              <a:ext uri="{FF2B5EF4-FFF2-40B4-BE49-F238E27FC236}">
                <a16:creationId xmlns:a16="http://schemas.microsoft.com/office/drawing/2014/main" id="{46E7F9E6-70B3-B247-8853-0562ABEB0087}"/>
              </a:ext>
            </a:extLst>
          </p:cNvPr>
          <p:cNvGrpSpPr/>
          <p:nvPr/>
        </p:nvGrpSpPr>
        <p:grpSpPr>
          <a:xfrm>
            <a:off x="5682717" y="1914525"/>
            <a:ext cx="826566" cy="826563"/>
            <a:chOff x="1903413" y="1016000"/>
            <a:chExt cx="319088" cy="319087"/>
          </a:xfrm>
          <a:noFill/>
        </p:grpSpPr>
        <p:sp>
          <p:nvSpPr>
            <p:cNvPr id="8" name="Rectangle 6">
              <a:extLst>
                <a:ext uri="{FF2B5EF4-FFF2-40B4-BE49-F238E27FC236}">
                  <a16:creationId xmlns:a16="http://schemas.microsoft.com/office/drawing/2014/main" id="{85A050F1-B783-7A4D-9124-A067E5F1BF39}"/>
                </a:ext>
              </a:extLst>
            </p:cNvPr>
            <p:cNvSpPr>
              <a:spLocks noChangeArrowheads="1"/>
            </p:cNvSpPr>
            <p:nvPr/>
          </p:nvSpPr>
          <p:spPr bwMode="auto">
            <a:xfrm>
              <a:off x="2147888" y="1016000"/>
              <a:ext cx="74613" cy="319087"/>
            </a:xfrm>
            <a:prstGeom prst="rect">
              <a:avLst/>
            </a:prstGeom>
            <a:grpFill/>
            <a:ln w="254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Rectangle 7">
              <a:extLst>
                <a:ext uri="{FF2B5EF4-FFF2-40B4-BE49-F238E27FC236}">
                  <a16:creationId xmlns:a16="http://schemas.microsoft.com/office/drawing/2014/main" id="{E74C1651-C12B-0846-BFFA-EFB2661FF903}"/>
                </a:ext>
              </a:extLst>
            </p:cNvPr>
            <p:cNvSpPr>
              <a:spLocks noChangeArrowheads="1"/>
            </p:cNvSpPr>
            <p:nvPr/>
          </p:nvSpPr>
          <p:spPr bwMode="auto">
            <a:xfrm>
              <a:off x="2147888" y="1016000"/>
              <a:ext cx="74613" cy="3190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Rectangle 8">
              <a:extLst>
                <a:ext uri="{FF2B5EF4-FFF2-40B4-BE49-F238E27FC236}">
                  <a16:creationId xmlns:a16="http://schemas.microsoft.com/office/drawing/2014/main" id="{EF8091D4-5228-2646-9C3C-D22DAF17D959}"/>
                </a:ext>
              </a:extLst>
            </p:cNvPr>
            <p:cNvSpPr>
              <a:spLocks noChangeArrowheads="1"/>
            </p:cNvSpPr>
            <p:nvPr/>
          </p:nvSpPr>
          <p:spPr bwMode="auto">
            <a:xfrm>
              <a:off x="2025650" y="1104900"/>
              <a:ext cx="74613" cy="2301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2" name="Rectangle 9">
              <a:extLst>
                <a:ext uri="{FF2B5EF4-FFF2-40B4-BE49-F238E27FC236}">
                  <a16:creationId xmlns:a16="http://schemas.microsoft.com/office/drawing/2014/main" id="{B1B9EEA2-D2C2-E742-8A5F-FFAF5E83FA9D}"/>
                </a:ext>
              </a:extLst>
            </p:cNvPr>
            <p:cNvSpPr>
              <a:spLocks noChangeArrowheads="1"/>
            </p:cNvSpPr>
            <p:nvPr/>
          </p:nvSpPr>
          <p:spPr bwMode="auto">
            <a:xfrm>
              <a:off x="1903413" y="1168400"/>
              <a:ext cx="73025" cy="1666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grpSp>
    </p:spTree>
    <p:custDataLst>
      <p:tags r:id="rId1"/>
    </p:custDataLst>
    <p:extLst>
      <p:ext uri="{BB962C8B-B14F-4D97-AF65-F5344CB8AC3E}">
        <p14:creationId xmlns:p14="http://schemas.microsoft.com/office/powerpoint/2010/main" val="2922282893"/>
      </p:ext>
    </p:extLst>
  </p:cSld>
  <p:clrMapOvr>
    <a:masterClrMapping/>
  </p:clrMapOvr>
  <p:transition spd="slow">
    <p:push dir="u"/>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7DE99DA3-4AF6-D8D6-3A33-A2C6751C68C2}"/>
              </a:ext>
            </a:extLst>
          </p:cNvPr>
          <p:cNvSpPr txBox="1">
            <a:spLocks/>
          </p:cNvSpPr>
          <p:nvPr/>
        </p:nvSpPr>
        <p:spPr>
          <a:xfrm>
            <a:off x="1257300" y="542895"/>
            <a:ext cx="10160000" cy="101920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rPr>
              <a:t>Voluntary Accident, Critical Illness, and Hospital Indemnity</a:t>
            </a:r>
          </a:p>
        </p:txBody>
      </p:sp>
      <p:sp>
        <p:nvSpPr>
          <p:cNvPr id="10" name="TextBox 9">
            <a:extLst>
              <a:ext uri="{FF2B5EF4-FFF2-40B4-BE49-F238E27FC236}">
                <a16:creationId xmlns:a16="http://schemas.microsoft.com/office/drawing/2014/main" id="{86E50A1F-4528-64F1-1554-AE81500AC322}"/>
              </a:ext>
            </a:extLst>
          </p:cNvPr>
          <p:cNvSpPr txBox="1"/>
          <p:nvPr/>
        </p:nvSpPr>
        <p:spPr>
          <a:xfrm>
            <a:off x="650748" y="1654906"/>
            <a:ext cx="11096752" cy="4872894"/>
          </a:xfrm>
          <a:prstGeom prst="rect">
            <a:avLst/>
          </a:prstGeom>
        </p:spPr>
        <p:txBody>
          <a:bodyPr vert="horz" lIns="91440" tIns="45720" rIns="91440" bIns="45720" rtlCol="0">
            <a:normAutofit/>
          </a:bodyPr>
          <a:lstStyle/>
          <a:p>
            <a:pPr marL="57150" marR="0" lvl="0" indent="0" algn="l" defTabSz="914400" rtl="0" eaLnBrk="1" fontAlgn="auto" latinLnBrk="0" hangingPunct="1">
              <a:lnSpc>
                <a:spcPct val="90000"/>
              </a:lnSpc>
              <a:spcBef>
                <a:spcPts val="0"/>
              </a:spcBef>
              <a:spcAft>
                <a:spcPts val="600"/>
              </a:spcAft>
              <a:buClr>
                <a:srgbClr val="78AA65"/>
              </a:buClr>
              <a:buSzPct val="150000"/>
              <a:buFontTx/>
              <a:buNone/>
              <a:tabLst/>
              <a:defRPr/>
            </a:pPr>
            <a:endParaRPr kumimoji="0" lang="en-US" sz="2200" b="1" i="0" u="none" strike="noStrike" kern="1200" cap="none" spc="0" normalizeH="0" baseline="0" noProof="0" dirty="0">
              <a:ln>
                <a:noFill/>
              </a:ln>
              <a:solidFill>
                <a:srgbClr val="3D4D55"/>
              </a:solidFill>
              <a:effectLst/>
              <a:uLnTx/>
              <a:uFillTx/>
              <a:latin typeface="Open Sans"/>
              <a:ea typeface="+mn-ea"/>
              <a:cs typeface="+mn-cs"/>
            </a:endParaRPr>
          </a:p>
        </p:txBody>
      </p:sp>
      <p:sp>
        <p:nvSpPr>
          <p:cNvPr id="4" name="TextBox 3">
            <a:extLst>
              <a:ext uri="{FF2B5EF4-FFF2-40B4-BE49-F238E27FC236}">
                <a16:creationId xmlns:a16="http://schemas.microsoft.com/office/drawing/2014/main" id="{A8D217AF-DB3E-E724-2114-D83168A07F07}"/>
              </a:ext>
            </a:extLst>
          </p:cNvPr>
          <p:cNvSpPr txBox="1"/>
          <p:nvPr/>
        </p:nvSpPr>
        <p:spPr>
          <a:xfrm>
            <a:off x="774700" y="1561215"/>
            <a:ext cx="107665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Lato"/>
                <a:ea typeface="+mn-ea"/>
                <a:cs typeface="+mn-cs"/>
              </a:rPr>
              <a:t>Options helping you and your family plan for the unexpected. Rates and age limitations apply. View the full schedules of benefits for more details.</a:t>
            </a:r>
          </a:p>
        </p:txBody>
      </p:sp>
      <p:pic>
        <p:nvPicPr>
          <p:cNvPr id="6" name="Picture 5">
            <a:extLst>
              <a:ext uri="{FF2B5EF4-FFF2-40B4-BE49-F238E27FC236}">
                <a16:creationId xmlns:a16="http://schemas.microsoft.com/office/drawing/2014/main" id="{8A5094F6-09DE-B06B-BBE8-8453B9AFB5EB}"/>
              </a:ext>
            </a:extLst>
          </p:cNvPr>
          <p:cNvPicPr>
            <a:picLocks noChangeAspect="1"/>
          </p:cNvPicPr>
          <p:nvPr/>
        </p:nvPicPr>
        <p:blipFill>
          <a:blip r:embed="rId4"/>
          <a:stretch>
            <a:fillRect/>
          </a:stretch>
        </p:blipFill>
        <p:spPr>
          <a:xfrm>
            <a:off x="830261" y="2380458"/>
            <a:ext cx="9791700" cy="3657600"/>
          </a:xfrm>
          <a:prstGeom prst="rect">
            <a:avLst/>
          </a:prstGeom>
        </p:spPr>
      </p:pic>
      <p:pic>
        <p:nvPicPr>
          <p:cNvPr id="12" name="Picture 11">
            <a:extLst>
              <a:ext uri="{FF2B5EF4-FFF2-40B4-BE49-F238E27FC236}">
                <a16:creationId xmlns:a16="http://schemas.microsoft.com/office/drawing/2014/main" id="{CF04F36D-3664-D9C0-230B-2CADBD912B32}"/>
              </a:ext>
            </a:extLst>
          </p:cNvPr>
          <p:cNvPicPr>
            <a:picLocks noChangeAspect="1"/>
          </p:cNvPicPr>
          <p:nvPr/>
        </p:nvPicPr>
        <p:blipFill>
          <a:blip r:embed="rId5"/>
          <a:stretch>
            <a:fillRect/>
          </a:stretch>
        </p:blipFill>
        <p:spPr>
          <a:xfrm>
            <a:off x="387348" y="592109"/>
            <a:ext cx="885825" cy="876300"/>
          </a:xfrm>
          <a:prstGeom prst="rect">
            <a:avLst/>
          </a:prstGeom>
        </p:spPr>
      </p:pic>
    </p:spTree>
    <p:custDataLst>
      <p:tags r:id="rId1"/>
    </p:custDataLst>
    <p:extLst>
      <p:ext uri="{BB962C8B-B14F-4D97-AF65-F5344CB8AC3E}">
        <p14:creationId xmlns:p14="http://schemas.microsoft.com/office/powerpoint/2010/main" val="1531988431"/>
      </p:ext>
    </p:extLst>
  </p:cSld>
  <p:clrMapOvr>
    <a:masterClrMapping/>
  </p:clrMapOvr>
  <p:transition spd="slow">
    <p:push dir="u"/>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TextBox 459"/>
          <p:cNvSpPr txBox="1"/>
          <p:nvPr/>
        </p:nvSpPr>
        <p:spPr>
          <a:xfrm>
            <a:off x="597311" y="3077030"/>
            <a:ext cx="10854812"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DISABILITY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TIME OFF BENEFITS</a:t>
            </a:r>
          </a:p>
        </p:txBody>
      </p:sp>
      <p:grpSp>
        <p:nvGrpSpPr>
          <p:cNvPr id="7" name="Group 6">
            <a:extLst>
              <a:ext uri="{FF2B5EF4-FFF2-40B4-BE49-F238E27FC236}">
                <a16:creationId xmlns:a16="http://schemas.microsoft.com/office/drawing/2014/main" id="{46E7F9E6-70B3-B247-8853-0562ABEB0087}"/>
              </a:ext>
            </a:extLst>
          </p:cNvPr>
          <p:cNvGrpSpPr/>
          <p:nvPr/>
        </p:nvGrpSpPr>
        <p:grpSpPr>
          <a:xfrm>
            <a:off x="5682717" y="1914525"/>
            <a:ext cx="826566" cy="826563"/>
            <a:chOff x="1903413" y="1016000"/>
            <a:chExt cx="319088" cy="319087"/>
          </a:xfrm>
          <a:noFill/>
        </p:grpSpPr>
        <p:sp>
          <p:nvSpPr>
            <p:cNvPr id="8" name="Rectangle 6">
              <a:extLst>
                <a:ext uri="{FF2B5EF4-FFF2-40B4-BE49-F238E27FC236}">
                  <a16:creationId xmlns:a16="http://schemas.microsoft.com/office/drawing/2014/main" id="{85A050F1-B783-7A4D-9124-A067E5F1BF39}"/>
                </a:ext>
              </a:extLst>
            </p:cNvPr>
            <p:cNvSpPr>
              <a:spLocks noChangeArrowheads="1"/>
            </p:cNvSpPr>
            <p:nvPr/>
          </p:nvSpPr>
          <p:spPr bwMode="auto">
            <a:xfrm>
              <a:off x="2147888" y="1016000"/>
              <a:ext cx="74613" cy="319087"/>
            </a:xfrm>
            <a:prstGeom prst="rect">
              <a:avLst/>
            </a:prstGeom>
            <a:grpFill/>
            <a:ln w="254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Rectangle 7">
              <a:extLst>
                <a:ext uri="{FF2B5EF4-FFF2-40B4-BE49-F238E27FC236}">
                  <a16:creationId xmlns:a16="http://schemas.microsoft.com/office/drawing/2014/main" id="{E74C1651-C12B-0846-BFFA-EFB2661FF903}"/>
                </a:ext>
              </a:extLst>
            </p:cNvPr>
            <p:cNvSpPr>
              <a:spLocks noChangeArrowheads="1"/>
            </p:cNvSpPr>
            <p:nvPr/>
          </p:nvSpPr>
          <p:spPr bwMode="auto">
            <a:xfrm>
              <a:off x="2147888" y="1016000"/>
              <a:ext cx="74613" cy="3190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Rectangle 8">
              <a:extLst>
                <a:ext uri="{FF2B5EF4-FFF2-40B4-BE49-F238E27FC236}">
                  <a16:creationId xmlns:a16="http://schemas.microsoft.com/office/drawing/2014/main" id="{EF8091D4-5228-2646-9C3C-D22DAF17D959}"/>
                </a:ext>
              </a:extLst>
            </p:cNvPr>
            <p:cNvSpPr>
              <a:spLocks noChangeArrowheads="1"/>
            </p:cNvSpPr>
            <p:nvPr/>
          </p:nvSpPr>
          <p:spPr bwMode="auto">
            <a:xfrm>
              <a:off x="2025650" y="1104900"/>
              <a:ext cx="74613" cy="2301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2" name="Rectangle 9">
              <a:extLst>
                <a:ext uri="{FF2B5EF4-FFF2-40B4-BE49-F238E27FC236}">
                  <a16:creationId xmlns:a16="http://schemas.microsoft.com/office/drawing/2014/main" id="{B1B9EEA2-D2C2-E742-8A5F-FFAF5E83FA9D}"/>
                </a:ext>
              </a:extLst>
            </p:cNvPr>
            <p:cNvSpPr>
              <a:spLocks noChangeArrowheads="1"/>
            </p:cNvSpPr>
            <p:nvPr/>
          </p:nvSpPr>
          <p:spPr bwMode="auto">
            <a:xfrm>
              <a:off x="1903413" y="1168400"/>
              <a:ext cx="73025" cy="1666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grpSp>
    </p:spTree>
    <p:custDataLst>
      <p:tags r:id="rId1"/>
    </p:custDataLst>
    <p:extLst>
      <p:ext uri="{BB962C8B-B14F-4D97-AF65-F5344CB8AC3E}">
        <p14:creationId xmlns:p14="http://schemas.microsoft.com/office/powerpoint/2010/main" val="912221728"/>
      </p:ext>
    </p:extLst>
  </p:cSld>
  <p:clrMapOvr>
    <a:masterClrMapping/>
  </p:clrMapOvr>
  <p:transition spd="slow">
    <p:push dir="u"/>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C0201149-8201-7BC7-23C9-2288FEF7B9FC}"/>
              </a:ext>
            </a:extLst>
          </p:cNvPr>
          <p:cNvSpPr txBox="1"/>
          <p:nvPr/>
        </p:nvSpPr>
        <p:spPr>
          <a:xfrm>
            <a:off x="758761" y="1873470"/>
            <a:ext cx="10674477" cy="3381031"/>
          </a:xfrm>
          <a:prstGeom prst="rect">
            <a:avLst/>
          </a:prstGeom>
        </p:spPr>
        <p:txBody>
          <a:bodyPr vert="horz" lIns="91440" tIns="45720" rIns="91440" bIns="45720" rtlCol="0">
            <a:normAutofit fontScale="70000" lnSpcReduction="20000"/>
          </a:bodyPr>
          <a:lstStyle/>
          <a:p>
            <a:pPr marL="0" marR="0" lvl="0" indent="0" algn="l" defTabSz="914400" rtl="0" eaLnBrk="1" fontAlgn="auto" latinLnBrk="0" hangingPunct="1">
              <a:lnSpc>
                <a:spcPct val="160000"/>
              </a:lnSpc>
              <a:spcBef>
                <a:spcPts val="0"/>
              </a:spcBef>
              <a:spcAft>
                <a:spcPts val="0"/>
              </a:spcAft>
              <a:buClr>
                <a:srgbClr val="78AA65"/>
              </a:buClr>
              <a:buSzPct val="150000"/>
              <a:buFontTx/>
              <a:buNone/>
              <a:tabLst/>
              <a:defRPr/>
            </a:pPr>
            <a:r>
              <a:rPr kumimoji="0" lang="en-US" sz="2900" b="1"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Augusta Health </a:t>
            </a:r>
            <a:r>
              <a:rPr kumimoji="0" lang="en-US" sz="29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provides eligible team members (full-time or part-time) </a:t>
            </a:r>
            <a:r>
              <a:rPr kumimoji="0" lang="en-US" sz="2900" b="1"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short-term disability (STD)</a:t>
            </a:r>
            <a:r>
              <a:rPr kumimoji="0" lang="en-US" sz="29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 at no cost. This benefit provides income replacement when you are unable to work due to a covered illness, accidental injury, or condition including, sickness, mental illness, substance abuse or pregnancy</a:t>
            </a:r>
            <a:r>
              <a:rPr kumimoji="0" lang="en-US" sz="24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a:t>
            </a:r>
          </a:p>
          <a:p>
            <a:pPr marL="228600" marR="0" lvl="0" indent="-342900" algn="l" defTabSz="914400" rtl="0" eaLnBrk="1" fontAlgn="auto" latinLnBrk="0" hangingPunct="1">
              <a:lnSpc>
                <a:spcPct val="90000"/>
              </a:lnSpc>
              <a:spcBef>
                <a:spcPts val="0"/>
              </a:spcBef>
              <a:spcAft>
                <a:spcPts val="600"/>
              </a:spcAft>
              <a:buClr>
                <a:srgbClr val="78AA65"/>
              </a:buClr>
              <a:buSzPct val="150000"/>
              <a:buFont typeface="Wingdings" panose="05000000000000000000" pitchFamily="2" charset="2"/>
              <a:buChar char=""/>
              <a:tabLst/>
              <a:defRPr/>
            </a:pPr>
            <a:endParaRPr kumimoji="0" lang="en-US" sz="2400" b="0" i="0" u="none" strike="noStrike" kern="1200" cap="none" spc="0" normalizeH="0" baseline="0" noProof="0" dirty="0">
              <a:ln>
                <a:noFill/>
              </a:ln>
              <a:solidFill>
                <a:srgbClr val="3D4D55"/>
              </a:solidFill>
              <a:effectLst/>
              <a:uLnTx/>
              <a:uFillTx/>
              <a:latin typeface="Open Sans"/>
              <a:ea typeface="+mn-ea"/>
              <a:cs typeface="+mn-cs"/>
            </a:endParaRPr>
          </a:p>
          <a:p>
            <a:pPr marL="0" marR="0" lvl="0" indent="0" algn="l" defTabSz="914400" rtl="0" eaLnBrk="1" fontAlgn="auto" latinLnBrk="0" hangingPunct="1">
              <a:lnSpc>
                <a:spcPct val="90000"/>
              </a:lnSpc>
              <a:spcBef>
                <a:spcPts val="0"/>
              </a:spcBef>
              <a:spcAft>
                <a:spcPts val="1200"/>
              </a:spcAft>
              <a:buClr>
                <a:srgbClr val="78AA65"/>
              </a:buClr>
              <a:buSzPct val="150000"/>
              <a:buFontTx/>
              <a:buNone/>
              <a:tabLst/>
              <a:defRPr/>
            </a:pPr>
            <a:r>
              <a:rPr kumimoji="0" lang="en-US" sz="2800" b="1" i="0" u="none" strike="noStrike" kern="1200" cap="none" spc="0" normalizeH="0" baseline="0" noProof="0" dirty="0">
                <a:ln>
                  <a:noFill/>
                </a:ln>
                <a:solidFill>
                  <a:srgbClr val="3D4D55"/>
                </a:solidFill>
                <a:effectLst/>
                <a:uLnTx/>
                <a:uFillTx/>
                <a:latin typeface="Open Sans"/>
                <a:ea typeface="+mn-ea"/>
                <a:cs typeface="+mn-cs"/>
              </a:rPr>
              <a:t>Automatically enrolled at hire</a:t>
            </a:r>
          </a:p>
          <a:p>
            <a:pPr marL="685800" marR="0" lvl="1" indent="-342900" algn="l" defTabSz="914400" rtl="0" eaLnBrk="1" fontAlgn="auto" latinLnBrk="0" hangingPunct="1">
              <a:lnSpc>
                <a:spcPct val="90000"/>
              </a:lnSpc>
              <a:spcBef>
                <a:spcPts val="0"/>
              </a:spcBef>
              <a:spcAft>
                <a:spcPts val="1200"/>
              </a:spcAft>
              <a:buClr>
                <a:srgbClr val="78AA65"/>
              </a:buClr>
              <a:buSzPct val="150000"/>
              <a:buFont typeface="Wingdings" panose="05000000000000000000" pitchFamily="2" charset="2"/>
              <a:buChar char=""/>
              <a:tabLst/>
              <a:defRPr/>
            </a:pPr>
            <a:r>
              <a:rPr kumimoji="0" lang="en-US" sz="2400" b="0" i="0" u="none" strike="noStrike" kern="1200" cap="none" spc="0" normalizeH="0" baseline="0" noProof="0" dirty="0">
                <a:ln>
                  <a:noFill/>
                </a:ln>
                <a:solidFill>
                  <a:srgbClr val="3D4D55"/>
                </a:solidFill>
                <a:effectLst/>
                <a:uLnTx/>
                <a:uFillTx/>
                <a:latin typeface="Open Sans"/>
                <a:ea typeface="+mn-ea"/>
                <a:cs typeface="+mn-cs"/>
              </a:rPr>
              <a:t>Provides 60% salary replacement for the duration of your claim</a:t>
            </a:r>
          </a:p>
          <a:p>
            <a:pPr marL="685800" marR="0" lvl="1" indent="-342900" algn="l" defTabSz="914400" rtl="0" eaLnBrk="1" fontAlgn="auto" latinLnBrk="0" hangingPunct="1">
              <a:lnSpc>
                <a:spcPct val="90000"/>
              </a:lnSpc>
              <a:spcBef>
                <a:spcPts val="0"/>
              </a:spcBef>
              <a:spcAft>
                <a:spcPts val="1200"/>
              </a:spcAft>
              <a:buClr>
                <a:srgbClr val="78AA65"/>
              </a:buClr>
              <a:buSzPct val="150000"/>
              <a:buFont typeface="Wingdings" panose="05000000000000000000" pitchFamily="2" charset="2"/>
              <a:buChar char=""/>
              <a:tabLst/>
              <a:defRPr/>
            </a:pPr>
            <a:r>
              <a:rPr kumimoji="0" lang="en-US" sz="2400" b="0" i="0" u="none" strike="noStrike" kern="1200" cap="none" spc="0" normalizeH="0" baseline="0" noProof="0" dirty="0">
                <a:ln>
                  <a:noFill/>
                </a:ln>
                <a:solidFill>
                  <a:srgbClr val="3D4D55"/>
                </a:solidFill>
                <a:effectLst/>
                <a:uLnTx/>
                <a:uFillTx/>
                <a:latin typeface="Open Sans"/>
                <a:ea typeface="+mn-ea"/>
                <a:cs typeface="+mn-cs"/>
              </a:rPr>
              <a:t>Enrollment is automatic, and there is no cost to you </a:t>
            </a:r>
          </a:p>
          <a:p>
            <a:pPr marL="685800" marR="0" lvl="1" indent="-342900" algn="l" defTabSz="914400" rtl="0" eaLnBrk="1" fontAlgn="auto" latinLnBrk="0" hangingPunct="1">
              <a:lnSpc>
                <a:spcPct val="90000"/>
              </a:lnSpc>
              <a:spcBef>
                <a:spcPts val="0"/>
              </a:spcBef>
              <a:spcAft>
                <a:spcPts val="1200"/>
              </a:spcAft>
              <a:buClr>
                <a:srgbClr val="78AA65"/>
              </a:buClr>
              <a:buSzPct val="150000"/>
              <a:buFont typeface="Wingdings" panose="05000000000000000000" pitchFamily="2" charset="2"/>
              <a:buChar char=""/>
              <a:tabLst/>
              <a:defRPr/>
            </a:pPr>
            <a:r>
              <a:rPr kumimoji="0" lang="en-US" sz="2400" b="0" i="0" u="none" strike="noStrike" kern="1200" cap="none" spc="0" normalizeH="0" baseline="0" noProof="0" dirty="0">
                <a:ln>
                  <a:noFill/>
                </a:ln>
                <a:solidFill>
                  <a:srgbClr val="3D4D55"/>
                </a:solidFill>
                <a:effectLst/>
                <a:uLnTx/>
                <a:uFillTx/>
                <a:latin typeface="Open Sans"/>
                <a:ea typeface="+mn-ea"/>
                <a:cs typeface="+mn-cs"/>
              </a:rPr>
              <a:t>View the STD schedule of coverage for details on how this coverage works</a:t>
            </a:r>
          </a:p>
        </p:txBody>
      </p:sp>
      <p:sp>
        <p:nvSpPr>
          <p:cNvPr id="14" name="Title 10">
            <a:extLst>
              <a:ext uri="{FF2B5EF4-FFF2-40B4-BE49-F238E27FC236}">
                <a16:creationId xmlns:a16="http://schemas.microsoft.com/office/drawing/2014/main" id="{7A2BF3F0-4E07-44B8-5101-68129716C698}"/>
              </a:ext>
            </a:extLst>
          </p:cNvPr>
          <p:cNvSpPr txBox="1">
            <a:spLocks/>
          </p:cNvSpPr>
          <p:nvPr/>
        </p:nvSpPr>
        <p:spPr>
          <a:xfrm>
            <a:off x="1330452" y="785007"/>
            <a:ext cx="10160000" cy="817588"/>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rPr>
              <a:t>Employer Paid Short-Term Disability (STD)</a:t>
            </a:r>
          </a:p>
        </p:txBody>
      </p:sp>
      <p:pic>
        <p:nvPicPr>
          <p:cNvPr id="3" name="Picture 2">
            <a:extLst>
              <a:ext uri="{FF2B5EF4-FFF2-40B4-BE49-F238E27FC236}">
                <a16:creationId xmlns:a16="http://schemas.microsoft.com/office/drawing/2014/main" id="{43588FE0-5E2B-C445-F793-2E9A0D608B52}"/>
              </a:ext>
            </a:extLst>
          </p:cNvPr>
          <p:cNvPicPr>
            <a:picLocks noChangeAspect="1"/>
          </p:cNvPicPr>
          <p:nvPr/>
        </p:nvPicPr>
        <p:blipFill>
          <a:blip r:embed="rId4"/>
          <a:stretch>
            <a:fillRect/>
          </a:stretch>
        </p:blipFill>
        <p:spPr>
          <a:xfrm>
            <a:off x="358902" y="514131"/>
            <a:ext cx="1110232" cy="1088463"/>
          </a:xfrm>
          <a:prstGeom prst="rect">
            <a:avLst/>
          </a:prstGeom>
        </p:spPr>
      </p:pic>
    </p:spTree>
    <p:custDataLst>
      <p:tags r:id="rId1"/>
    </p:custDataLst>
    <p:extLst>
      <p:ext uri="{BB962C8B-B14F-4D97-AF65-F5344CB8AC3E}">
        <p14:creationId xmlns:p14="http://schemas.microsoft.com/office/powerpoint/2010/main" val="2790002845"/>
      </p:ext>
    </p:extLst>
  </p:cSld>
  <p:clrMapOvr>
    <a:masterClrMapping/>
  </p:clrMapOvr>
  <p:transition spd="slow">
    <p:push dir="u"/>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C0201149-8201-7BC7-23C9-2288FEF7B9FC}"/>
              </a:ext>
            </a:extLst>
          </p:cNvPr>
          <p:cNvSpPr txBox="1"/>
          <p:nvPr/>
        </p:nvSpPr>
        <p:spPr>
          <a:xfrm>
            <a:off x="758761" y="1873470"/>
            <a:ext cx="10674477" cy="3381031"/>
          </a:xfrm>
          <a:prstGeom prst="rect">
            <a:avLst/>
          </a:prstGeom>
        </p:spPr>
        <p:txBody>
          <a:bodyPr vert="horz" lIns="91440" tIns="45720" rIns="91440" bIns="45720" rtlCol="0">
            <a:normAutofit fontScale="92500" lnSpcReduction="10000"/>
          </a:bodyPr>
          <a:lstStyle/>
          <a:p>
            <a:pPr marL="0" marR="0" lvl="0" indent="0" algn="l" defTabSz="914400" rtl="0" eaLnBrk="1" fontAlgn="auto" latinLnBrk="0" hangingPunct="1">
              <a:lnSpc>
                <a:spcPct val="140000"/>
              </a:lnSpc>
              <a:spcBef>
                <a:spcPts val="0"/>
              </a:spcBef>
              <a:spcAft>
                <a:spcPts val="0"/>
              </a:spcAft>
              <a:buClr>
                <a:srgbClr val="78AA65"/>
              </a:buClr>
              <a:buSzPct val="150000"/>
              <a:buFontTx/>
              <a:buNone/>
              <a:tabLst/>
              <a:defRPr/>
            </a:pPr>
            <a:r>
              <a:rPr kumimoji="0" lang="en-US" sz="2200" b="1"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Augusta Health </a:t>
            </a:r>
            <a:r>
              <a:rPr kumimoji="0" lang="en-US" sz="22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benefits also include </a:t>
            </a:r>
            <a:r>
              <a:rPr kumimoji="0" lang="en-US" sz="2200" b="1"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long-term disability (LTD) </a:t>
            </a:r>
            <a:r>
              <a:rPr kumimoji="0" lang="en-US" sz="2200" b="0" i="0" u="none" strike="noStrike" kern="1200" cap="none" spc="0" normalizeH="0" baseline="0" noProof="0" dirty="0">
                <a:ln>
                  <a:noFill/>
                </a:ln>
                <a:solidFill>
                  <a:srgbClr val="3D4D55"/>
                </a:solidFill>
                <a:effectLst/>
                <a:uLnTx/>
                <a:uFillTx/>
                <a:latin typeface="Open Sans" panose="020B0606030504020204" pitchFamily="34" charset="0"/>
                <a:ea typeface="Open Sans" panose="020B0606030504020204" pitchFamily="34" charset="0"/>
                <a:cs typeface="Open Sans" panose="020B0606030504020204" pitchFamily="34" charset="0"/>
              </a:rPr>
              <a:t>insurance providing income replacement for eligible team members who are unable to work for an extended period due to a covered illness, injury, or medical condition.</a:t>
            </a:r>
          </a:p>
          <a:p>
            <a:pPr marL="228600" marR="0" lvl="0" indent="-342900" algn="l" defTabSz="914400" rtl="0" eaLnBrk="1" fontAlgn="auto" latinLnBrk="0" hangingPunct="1">
              <a:lnSpc>
                <a:spcPct val="90000"/>
              </a:lnSpc>
              <a:spcBef>
                <a:spcPts val="0"/>
              </a:spcBef>
              <a:spcAft>
                <a:spcPts val="600"/>
              </a:spcAft>
              <a:buClr>
                <a:srgbClr val="78AA65"/>
              </a:buClr>
              <a:buSzPct val="150000"/>
              <a:buFont typeface="Wingdings" panose="05000000000000000000" pitchFamily="2" charset="2"/>
              <a:buChar char=""/>
              <a:tabLst/>
              <a:defRPr/>
            </a:pPr>
            <a:endParaRPr kumimoji="0" lang="en-US" sz="2400" b="0" i="0" u="none" strike="noStrike" kern="1200" cap="none" spc="0" normalizeH="0" baseline="0" noProof="0" dirty="0">
              <a:ln>
                <a:noFill/>
              </a:ln>
              <a:solidFill>
                <a:srgbClr val="3D4D55"/>
              </a:solidFill>
              <a:effectLst/>
              <a:uLnTx/>
              <a:uFillTx/>
              <a:latin typeface="Open Sans"/>
              <a:ea typeface="+mn-ea"/>
              <a:cs typeface="+mn-cs"/>
            </a:endParaRPr>
          </a:p>
          <a:p>
            <a:pPr marL="0" marR="0" lvl="0" indent="0" algn="l" defTabSz="914400" rtl="0" eaLnBrk="1" fontAlgn="auto" latinLnBrk="0" hangingPunct="1">
              <a:lnSpc>
                <a:spcPct val="90000"/>
              </a:lnSpc>
              <a:spcBef>
                <a:spcPts val="0"/>
              </a:spcBef>
              <a:spcAft>
                <a:spcPts val="1200"/>
              </a:spcAft>
              <a:buClr>
                <a:srgbClr val="78AA65"/>
              </a:buClr>
              <a:buSzPct val="150000"/>
              <a:buFontTx/>
              <a:buNone/>
              <a:tabLst/>
              <a:defRPr/>
            </a:pPr>
            <a:r>
              <a:rPr kumimoji="0" lang="en-US" sz="2400" b="1" i="0" u="none" strike="noStrike" kern="1200" cap="none" spc="0" normalizeH="0" baseline="0" noProof="0" dirty="0">
                <a:ln>
                  <a:noFill/>
                </a:ln>
                <a:solidFill>
                  <a:srgbClr val="3D4D55"/>
                </a:solidFill>
                <a:effectLst/>
                <a:uLnTx/>
                <a:uFillTx/>
                <a:latin typeface="Open Sans"/>
                <a:ea typeface="+mn-ea"/>
                <a:cs typeface="+mn-cs"/>
              </a:rPr>
              <a:t>Automatically enrolled at hire</a:t>
            </a:r>
          </a:p>
          <a:p>
            <a:pPr marL="685800" marR="0" lvl="1" indent="-342900" algn="l" defTabSz="914400" rtl="0" eaLnBrk="1" fontAlgn="auto" latinLnBrk="0" hangingPunct="1">
              <a:lnSpc>
                <a:spcPct val="80000"/>
              </a:lnSpc>
              <a:spcBef>
                <a:spcPts val="0"/>
              </a:spcBef>
              <a:spcAft>
                <a:spcPts val="1200"/>
              </a:spcAft>
              <a:buClr>
                <a:srgbClr val="78AA65"/>
              </a:buClr>
              <a:buSzPct val="150000"/>
              <a:buFont typeface="Wingdings" panose="05000000000000000000" pitchFamily="2" charset="2"/>
              <a:buChar char=""/>
              <a:tabLst/>
              <a:defRPr/>
            </a:pPr>
            <a:r>
              <a:rPr kumimoji="0" lang="en-US" sz="2200" b="0" i="0" u="none" strike="noStrike" kern="1200" cap="none" spc="0" normalizeH="0" baseline="0" noProof="0" dirty="0">
                <a:ln>
                  <a:noFill/>
                </a:ln>
                <a:solidFill>
                  <a:srgbClr val="3D4D55"/>
                </a:solidFill>
                <a:effectLst/>
                <a:uLnTx/>
                <a:uFillTx/>
                <a:latin typeface="Open Sans"/>
                <a:ea typeface="+mn-ea"/>
                <a:cs typeface="+mn-cs"/>
              </a:rPr>
              <a:t>Payments cover 60% of pre-disability salary, up to a monthly maximum</a:t>
            </a:r>
          </a:p>
          <a:p>
            <a:pPr marL="685800" marR="0" lvl="1" indent="-342900" algn="l" defTabSz="914400" rtl="0" eaLnBrk="1" fontAlgn="auto" latinLnBrk="0" hangingPunct="1">
              <a:lnSpc>
                <a:spcPct val="80000"/>
              </a:lnSpc>
              <a:spcBef>
                <a:spcPts val="0"/>
              </a:spcBef>
              <a:spcAft>
                <a:spcPts val="1200"/>
              </a:spcAft>
              <a:buClr>
                <a:srgbClr val="78AA65"/>
              </a:buClr>
              <a:buSzPct val="150000"/>
              <a:buFont typeface="Wingdings" panose="05000000000000000000" pitchFamily="2" charset="2"/>
              <a:buChar char=""/>
              <a:tabLst/>
              <a:defRPr/>
            </a:pPr>
            <a:r>
              <a:rPr kumimoji="0" lang="en-US" sz="2200" b="0" i="0" u="none" strike="noStrike" kern="1200" cap="none" spc="0" normalizeH="0" baseline="0" noProof="0" dirty="0">
                <a:ln>
                  <a:noFill/>
                </a:ln>
                <a:solidFill>
                  <a:srgbClr val="3D4D55"/>
                </a:solidFill>
                <a:effectLst/>
                <a:uLnTx/>
                <a:uFillTx/>
                <a:latin typeface="Open Sans"/>
                <a:ea typeface="+mn-ea"/>
                <a:cs typeface="+mn-cs"/>
              </a:rPr>
              <a:t>There is no cost to you for this benefit</a:t>
            </a:r>
          </a:p>
          <a:p>
            <a:pPr marL="685800" marR="0" lvl="1" indent="-342900" algn="l" defTabSz="914400" rtl="0" eaLnBrk="1" fontAlgn="auto" latinLnBrk="0" hangingPunct="1">
              <a:lnSpc>
                <a:spcPct val="80000"/>
              </a:lnSpc>
              <a:spcBef>
                <a:spcPts val="0"/>
              </a:spcBef>
              <a:spcAft>
                <a:spcPts val="1200"/>
              </a:spcAft>
              <a:buClr>
                <a:srgbClr val="78AA65"/>
              </a:buClr>
              <a:buSzPct val="150000"/>
              <a:buFont typeface="Wingdings" panose="05000000000000000000" pitchFamily="2" charset="2"/>
              <a:buChar char=""/>
              <a:tabLst/>
              <a:defRPr/>
            </a:pPr>
            <a:r>
              <a:rPr kumimoji="0" lang="en-US" sz="2200" b="0" i="0" u="none" strike="noStrike" kern="1200" cap="none" spc="0" normalizeH="0" baseline="0" noProof="0" dirty="0">
                <a:ln>
                  <a:noFill/>
                </a:ln>
                <a:solidFill>
                  <a:srgbClr val="3D4D55"/>
                </a:solidFill>
                <a:effectLst/>
                <a:uLnTx/>
                <a:uFillTx/>
                <a:latin typeface="Open Sans"/>
                <a:ea typeface="+mn-ea"/>
                <a:cs typeface="+mn-cs"/>
              </a:rPr>
              <a:t>Follows short-term disability (STD)</a:t>
            </a:r>
          </a:p>
          <a:p>
            <a:pPr marL="685800" marR="0" lvl="1" indent="-342900" algn="l" defTabSz="914400" rtl="0" eaLnBrk="1" fontAlgn="auto" latinLnBrk="0" hangingPunct="1">
              <a:lnSpc>
                <a:spcPct val="90000"/>
              </a:lnSpc>
              <a:spcBef>
                <a:spcPts val="0"/>
              </a:spcBef>
              <a:spcAft>
                <a:spcPts val="1200"/>
              </a:spcAft>
              <a:buClr>
                <a:srgbClr val="78AA65"/>
              </a:buClr>
              <a:buSzPct val="150000"/>
              <a:buFont typeface="Wingdings" panose="05000000000000000000" pitchFamily="2" charset="2"/>
              <a:buChar char=""/>
              <a:tabLst/>
              <a:defRPr/>
            </a:pPr>
            <a:r>
              <a:rPr kumimoji="0" lang="en-US" sz="2000" b="0" i="0" u="none" strike="noStrike" kern="1200" cap="none" spc="0" normalizeH="0" baseline="0" noProof="0" dirty="0">
                <a:ln>
                  <a:noFill/>
                </a:ln>
                <a:solidFill>
                  <a:srgbClr val="3D4D55"/>
                </a:solidFill>
                <a:effectLst/>
                <a:uLnTx/>
                <a:uFillTx/>
                <a:latin typeface="Open Sans"/>
                <a:ea typeface="+mn-ea"/>
                <a:cs typeface="+mn-cs"/>
              </a:rPr>
              <a:t>View the LTD schedule of coverage for details on how this coverage works</a:t>
            </a:r>
          </a:p>
        </p:txBody>
      </p:sp>
      <p:sp>
        <p:nvSpPr>
          <p:cNvPr id="14" name="Title 10">
            <a:extLst>
              <a:ext uri="{FF2B5EF4-FFF2-40B4-BE49-F238E27FC236}">
                <a16:creationId xmlns:a16="http://schemas.microsoft.com/office/drawing/2014/main" id="{7A2BF3F0-4E07-44B8-5101-68129716C698}"/>
              </a:ext>
            </a:extLst>
          </p:cNvPr>
          <p:cNvSpPr txBox="1">
            <a:spLocks/>
          </p:cNvSpPr>
          <p:nvPr/>
        </p:nvSpPr>
        <p:spPr>
          <a:xfrm>
            <a:off x="1571296" y="785006"/>
            <a:ext cx="10160000" cy="817588"/>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rPr>
              <a:t>Employer Paid Long-Term Disability (LTD)</a:t>
            </a:r>
          </a:p>
        </p:txBody>
      </p:sp>
      <p:pic>
        <p:nvPicPr>
          <p:cNvPr id="4" name="Picture 3">
            <a:extLst>
              <a:ext uri="{FF2B5EF4-FFF2-40B4-BE49-F238E27FC236}">
                <a16:creationId xmlns:a16="http://schemas.microsoft.com/office/drawing/2014/main" id="{2316CFB7-BC16-A29E-CDD4-78493E169C08}"/>
              </a:ext>
            </a:extLst>
          </p:cNvPr>
          <p:cNvPicPr>
            <a:picLocks noChangeAspect="1"/>
          </p:cNvPicPr>
          <p:nvPr/>
        </p:nvPicPr>
        <p:blipFill>
          <a:blip r:embed="rId4"/>
          <a:stretch>
            <a:fillRect/>
          </a:stretch>
        </p:blipFill>
        <p:spPr>
          <a:xfrm>
            <a:off x="282701" y="501431"/>
            <a:ext cx="1288595" cy="1101163"/>
          </a:xfrm>
          <a:prstGeom prst="rect">
            <a:avLst/>
          </a:prstGeom>
        </p:spPr>
      </p:pic>
    </p:spTree>
    <p:custDataLst>
      <p:tags r:id="rId1"/>
    </p:custDataLst>
    <p:extLst>
      <p:ext uri="{BB962C8B-B14F-4D97-AF65-F5344CB8AC3E}">
        <p14:creationId xmlns:p14="http://schemas.microsoft.com/office/powerpoint/2010/main" val="1260862986"/>
      </p:ext>
    </p:extLst>
  </p:cSld>
  <p:clrMapOvr>
    <a:masterClrMapping/>
  </p:clrMapOvr>
  <p:transition spd="slow">
    <p:push dir="u"/>
  </p:transition>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9192C51-B764-4A9B-9587-5EF8B628B8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Lato"/>
              <a:ea typeface="+mn-ea"/>
              <a:cs typeface="+mn-cs"/>
            </a:endParaRPr>
          </a:p>
        </p:txBody>
      </p:sp>
      <p:sp>
        <p:nvSpPr>
          <p:cNvPr id="3" name="TextBox 2">
            <a:extLst>
              <a:ext uri="{FF2B5EF4-FFF2-40B4-BE49-F238E27FC236}">
                <a16:creationId xmlns:a16="http://schemas.microsoft.com/office/drawing/2014/main" id="{990E4ADE-9130-67E3-2864-F3A4895F8EB7}"/>
              </a:ext>
            </a:extLst>
          </p:cNvPr>
          <p:cNvSpPr txBox="1"/>
          <p:nvPr/>
        </p:nvSpPr>
        <p:spPr>
          <a:xfrm>
            <a:off x="503276" y="941235"/>
            <a:ext cx="5385802" cy="5657956"/>
          </a:xfrm>
          <a:prstGeom prst="rect">
            <a:avLst/>
          </a:prstGeom>
        </p:spPr>
        <p:txBody>
          <a:bodyPr vert="horz" lIns="91440" tIns="45720" rIns="91440" bIns="45720" rtlCol="0">
            <a:no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dirty="0">
              <a:ln>
                <a:noFill/>
              </a:ln>
              <a:solidFill>
                <a:srgbClr val="003C71"/>
              </a:solidFill>
              <a:effectLst/>
              <a:uLnTx/>
              <a:uFillTx/>
              <a:latin typeface="Lato"/>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dirty="0">
              <a:ln>
                <a:noFill/>
              </a:ln>
              <a:solidFill>
                <a:srgbClr val="003C71"/>
              </a:solidFill>
              <a:effectLst/>
              <a:uLnTx/>
              <a:uFillTx/>
              <a:latin typeface="Lato"/>
              <a:ea typeface="+mn-ea"/>
              <a:cs typeface="+mn-cs"/>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400" b="0" i="0" u="none" strike="noStrike" kern="1200" cap="none" spc="0" normalizeH="0" baseline="0" noProof="0" dirty="0">
              <a:ln>
                <a:noFill/>
              </a:ln>
              <a:solidFill>
                <a:srgbClr val="3D4D55"/>
              </a:solidFill>
              <a:effectLst/>
              <a:uLnTx/>
              <a:uFillTx/>
              <a:latin typeface="Lato"/>
              <a:ea typeface="+mn-ea"/>
              <a:cs typeface="+mn-cs"/>
            </a:endParaRPr>
          </a:p>
        </p:txBody>
      </p:sp>
      <p:pic>
        <p:nvPicPr>
          <p:cNvPr id="7" name="Picture 4" descr="White calendar with a blue pen on top">
            <a:extLst>
              <a:ext uri="{FF2B5EF4-FFF2-40B4-BE49-F238E27FC236}">
                <a16:creationId xmlns:a16="http://schemas.microsoft.com/office/drawing/2014/main" id="{36678314-9DF3-9D81-D4D0-B8141A289F3B}"/>
              </a:ext>
            </a:extLst>
          </p:cNvPr>
          <p:cNvPicPr>
            <a:picLocks noChangeAspect="1"/>
          </p:cNvPicPr>
          <p:nvPr/>
        </p:nvPicPr>
        <p:blipFill rotWithShape="1">
          <a:blip r:embed="rId4"/>
          <a:srcRect l="41574" r="-1" b="-1"/>
          <a:stretch/>
        </p:blipFill>
        <p:spPr>
          <a:xfrm>
            <a:off x="6189155" y="10"/>
            <a:ext cx="6002844" cy="6857990"/>
          </a:xfrm>
          <a:prstGeom prst="rect">
            <a:avLst/>
          </a:prstGeom>
          <a:effectLst/>
        </p:spPr>
      </p:pic>
      <p:sp>
        <p:nvSpPr>
          <p:cNvPr id="10" name="Title 10">
            <a:extLst>
              <a:ext uri="{FF2B5EF4-FFF2-40B4-BE49-F238E27FC236}">
                <a16:creationId xmlns:a16="http://schemas.microsoft.com/office/drawing/2014/main" id="{5B573EA9-C3CA-A49E-C009-870B22A9B9F4}"/>
              </a:ext>
            </a:extLst>
          </p:cNvPr>
          <p:cNvSpPr txBox="1">
            <a:spLocks/>
          </p:cNvSpPr>
          <p:nvPr/>
        </p:nvSpPr>
        <p:spPr>
          <a:xfrm>
            <a:off x="243195" y="194629"/>
            <a:ext cx="9896962" cy="553991"/>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dirty="0">
                <a:ln>
                  <a:noFill/>
                </a:ln>
                <a:solidFill>
                  <a:srgbClr val="A7DA7E">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rPr>
              <a:t>Paid Time Off (PTO)</a:t>
            </a:r>
            <a:endParaRPr kumimoji="0" lang="en-IN" sz="3600" b="1" i="0" u="none" strike="noStrike" kern="1200" cap="none" spc="0" normalizeH="0" baseline="0" noProof="0" dirty="0">
              <a:ln>
                <a:noFill/>
              </a:ln>
              <a:solidFill>
                <a:srgbClr val="A7DA7E">
                  <a:lumMod val="50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 name="TextBox 3">
            <a:extLst>
              <a:ext uri="{FF2B5EF4-FFF2-40B4-BE49-F238E27FC236}">
                <a16:creationId xmlns:a16="http://schemas.microsoft.com/office/drawing/2014/main" id="{9DCBAAC4-99B9-DE6C-ACB7-D15AB0F2B920}"/>
              </a:ext>
            </a:extLst>
          </p:cNvPr>
          <p:cNvSpPr txBox="1"/>
          <p:nvPr/>
        </p:nvSpPr>
        <p:spPr>
          <a:xfrm>
            <a:off x="243195" y="812825"/>
            <a:ext cx="5795922" cy="59093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Lato"/>
                <a:ea typeface="+mn-ea"/>
                <a:cs typeface="+mn-cs"/>
              </a:rPr>
              <a:t>Full Time Team Members will begin accruing 7.692 hours each pay period (25 days per year) and increase by 3 days with every 5 years of service.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D4D55"/>
              </a:solidFill>
              <a:effectLst/>
              <a:uLnTx/>
              <a:uFillTx/>
              <a:latin typeface="La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Lato"/>
                <a:ea typeface="+mn-ea"/>
                <a:cs typeface="+mn-cs"/>
              </a:rPr>
              <a:t>Part Time Team Members will accrue 50% of FT accrual based on number of hours worked.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D4D55"/>
              </a:solidFill>
              <a:effectLst/>
              <a:uLnTx/>
              <a:uFillTx/>
              <a:latin typeface="La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Lato"/>
                <a:ea typeface="+mn-ea"/>
                <a:cs typeface="+mn-cs"/>
              </a:rPr>
              <a:t>Covers vacation, holidays, illness, and time off for conducting personal business.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D4D55"/>
              </a:solidFill>
              <a:effectLst/>
              <a:uLnTx/>
              <a:uFillTx/>
              <a:latin typeface="La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Lato"/>
                <a:ea typeface="+mn-ea"/>
                <a:cs typeface="+mn-cs"/>
              </a:rPr>
              <a:t>Max year-end carryforward for full-time is 350 hrs.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D4D55"/>
              </a:solidFill>
              <a:effectLst/>
              <a:uLnTx/>
              <a:uFillTx/>
              <a:latin typeface="La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Lato"/>
                <a:ea typeface="+mn-ea"/>
                <a:cs typeface="+mn-cs"/>
              </a:rPr>
              <a:t>PTO balance eligible for cash out (see policy for details).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D4D55"/>
              </a:solidFill>
              <a:effectLst/>
              <a:uLnTx/>
              <a:uFillTx/>
              <a:latin typeface="Lato"/>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D4D55"/>
                </a:solidFill>
                <a:effectLst/>
                <a:uLnTx/>
                <a:uFillTx/>
                <a:latin typeface="Lato"/>
                <a:ea typeface="+mn-ea"/>
                <a:cs typeface="+mn-cs"/>
              </a:rPr>
              <a:t>IMPORTANT NOTE: Time off and leave policies vary based on one’s position type and hours worked (FT/PT/PRN/Physician, etc.) Please visit Policy Manager for more information specific to your position at Augusta Health. Other types of absence policies (example bereavement and FMLA) also available on Policy Manager.</a:t>
            </a:r>
          </a:p>
        </p:txBody>
      </p:sp>
    </p:spTree>
    <p:custDataLst>
      <p:tags r:id="rId1"/>
    </p:custDataLst>
    <p:extLst>
      <p:ext uri="{BB962C8B-B14F-4D97-AF65-F5344CB8AC3E}">
        <p14:creationId xmlns:p14="http://schemas.microsoft.com/office/powerpoint/2010/main" val="2139484251"/>
      </p:ext>
    </p:extLst>
  </p:cSld>
  <p:clrMapOvr>
    <a:masterClrMapping/>
  </p:clrMapOvr>
  <p:transition spd="slow">
    <p:push dir="u"/>
  </p:transition>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Lato"/>
              <a:ea typeface="+mn-ea"/>
              <a:cs typeface="+mn-cs"/>
            </a:endParaRPr>
          </a:p>
        </p:txBody>
      </p:sp>
      <p:sp>
        <p:nvSpPr>
          <p:cNvPr id="14" name="Title 10">
            <a:extLst>
              <a:ext uri="{FF2B5EF4-FFF2-40B4-BE49-F238E27FC236}">
                <a16:creationId xmlns:a16="http://schemas.microsoft.com/office/drawing/2014/main" id="{7A2BF3F0-4E07-44B8-5101-68129716C698}"/>
              </a:ext>
            </a:extLst>
          </p:cNvPr>
          <p:cNvSpPr txBox="1">
            <a:spLocks/>
          </p:cNvSpPr>
          <p:nvPr/>
        </p:nvSpPr>
        <p:spPr>
          <a:xfrm>
            <a:off x="6906636" y="159360"/>
            <a:ext cx="4734184" cy="2052522"/>
          </a:xfrm>
          <a:prstGeom prst="rect">
            <a:avLst/>
          </a:prstGeom>
        </p:spPr>
        <p:txBody>
          <a:bodyPr vert="horz" lIns="91440" tIns="45720" rIns="91440" bIns="45720" rtlCol="0" anchor="b">
            <a:normAutofit fontScale="92500"/>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800" b="1" i="0" u="none" strike="noStrike" kern="1200" cap="none" spc="0" normalizeH="0" baseline="0" noProof="0" dirty="0">
                <a:ln>
                  <a:noFill/>
                </a:ln>
                <a:solidFill>
                  <a:srgbClr val="3D4D55"/>
                </a:solidFill>
                <a:effectLst/>
                <a:uLnTx/>
                <a:uFillTx/>
                <a:latin typeface="Montserrat Semi Bold"/>
                <a:ea typeface="Open Sans" panose="020B0606030504020204" pitchFamily="34" charset="0"/>
                <a:cs typeface="Open Sans" panose="020B0606030504020204" pitchFamily="34" charset="0"/>
              </a:rPr>
              <a:t>View Time Off and Leave Policies…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800" b="1" i="0" u="none" strike="noStrike" kern="1200" cap="none" spc="0" normalizeH="0" baseline="0" noProof="0" dirty="0">
                <a:ln>
                  <a:noFill/>
                </a:ln>
                <a:solidFill>
                  <a:srgbClr val="3D4D55"/>
                </a:solidFill>
                <a:effectLst/>
                <a:uLnTx/>
                <a:uFillTx/>
                <a:latin typeface="Montserrat Semi Bold"/>
                <a:ea typeface="Open Sans" panose="020B0606030504020204" pitchFamily="34" charset="0"/>
                <a:cs typeface="Open Sans" panose="020B0606030504020204" pitchFamily="34" charset="0"/>
              </a:rPr>
              <a:t>Easy as 1, 2, 3!</a:t>
            </a:r>
          </a:p>
        </p:txBody>
      </p:sp>
      <p:grpSp>
        <p:nvGrpSpPr>
          <p:cNvPr id="21" name="Group 20">
            <a:extLst>
              <a:ext uri="{FF2B5EF4-FFF2-40B4-BE49-F238E27FC236}">
                <a16:creationId xmlns:a16="http://schemas.microsoft.com/office/drawing/2014/main" id="{05BBA018-FA75-43BF-99E6-1F5245727D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22753" y="703679"/>
            <a:ext cx="753718" cy="1016562"/>
            <a:chOff x="422753" y="703679"/>
            <a:chExt cx="753718" cy="1016562"/>
          </a:xfrm>
        </p:grpSpPr>
        <p:sp>
          <p:nvSpPr>
            <p:cNvPr id="22" name="Graphic 11">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sp>
          <p:nvSpPr>
            <p:cNvPr id="23" name="Graphic 12">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grpSp>
      <p:sp>
        <p:nvSpPr>
          <p:cNvPr id="25" name="Freeform: Shape 24">
            <a:extLst>
              <a:ext uri="{FF2B5EF4-FFF2-40B4-BE49-F238E27FC236}">
                <a16:creationId xmlns:a16="http://schemas.microsoft.com/office/drawing/2014/main" id="{AB673405-BF85-493E-8558-0DCBEDB2B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779610"/>
            <a:ext cx="4831130" cy="4078390"/>
          </a:xfrm>
          <a:custGeom>
            <a:avLst/>
            <a:gdLst>
              <a:gd name="connsiteX0" fmla="*/ 1960035 w 4831130"/>
              <a:gd name="connsiteY0" fmla="*/ 0 h 4078390"/>
              <a:gd name="connsiteX1" fmla="*/ 4831130 w 4831130"/>
              <a:gd name="connsiteY1" fmla="*/ 2871095 h 4078390"/>
              <a:gd name="connsiteX2" fmla="*/ 4605505 w 4831130"/>
              <a:gd name="connsiteY2" fmla="*/ 3988655 h 4078390"/>
              <a:gd name="connsiteX3" fmla="*/ 4562278 w 4831130"/>
              <a:gd name="connsiteY3" fmla="*/ 4078390 h 4078390"/>
              <a:gd name="connsiteX4" fmla="*/ 0 w 4831130"/>
              <a:gd name="connsiteY4" fmla="*/ 4078390 h 4078390"/>
              <a:gd name="connsiteX5" fmla="*/ 0 w 4831130"/>
              <a:gd name="connsiteY5" fmla="*/ 777181 h 4078390"/>
              <a:gd name="connsiteX6" fmla="*/ 133752 w 4831130"/>
              <a:gd name="connsiteY6" fmla="*/ 655619 h 4078390"/>
              <a:gd name="connsiteX7" fmla="*/ 1960035 w 4831130"/>
              <a:gd name="connsiteY7" fmla="*/ 0 h 40783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1130" h="4078390">
                <a:moveTo>
                  <a:pt x="1960035" y="0"/>
                </a:moveTo>
                <a:cubicBezTo>
                  <a:pt x="3545697" y="0"/>
                  <a:pt x="4831130" y="1285433"/>
                  <a:pt x="4831130" y="2871095"/>
                </a:cubicBezTo>
                <a:cubicBezTo>
                  <a:pt x="4831130" y="3267511"/>
                  <a:pt x="4750791" y="3645162"/>
                  <a:pt x="4605505" y="3988655"/>
                </a:cubicBezTo>
                <a:lnTo>
                  <a:pt x="4562278" y="4078390"/>
                </a:lnTo>
                <a:lnTo>
                  <a:pt x="0" y="4078390"/>
                </a:lnTo>
                <a:lnTo>
                  <a:pt x="0" y="777181"/>
                </a:lnTo>
                <a:lnTo>
                  <a:pt x="133752" y="655619"/>
                </a:lnTo>
                <a:cubicBezTo>
                  <a:pt x="630047" y="246040"/>
                  <a:pt x="1266308" y="0"/>
                  <a:pt x="1960035" y="0"/>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sp>
        <p:nvSpPr>
          <p:cNvPr id="27" name="Freeform: Shape 26">
            <a:extLst>
              <a:ext uri="{FF2B5EF4-FFF2-40B4-BE49-F238E27FC236}">
                <a16:creationId xmlns:a16="http://schemas.microsoft.com/office/drawing/2014/main" id="{C64EAE84-A813-4501-BC71-DBD14BA026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159782" y="1"/>
            <a:ext cx="4195674" cy="3095741"/>
          </a:xfrm>
          <a:custGeom>
            <a:avLst/>
            <a:gdLst>
              <a:gd name="connsiteX0" fmla="*/ 252211 w 4195674"/>
              <a:gd name="connsiteY0" fmla="*/ 0 h 3095741"/>
              <a:gd name="connsiteX1" fmla="*/ 3943464 w 4195674"/>
              <a:gd name="connsiteY1" fmla="*/ 0 h 3095741"/>
              <a:gd name="connsiteX2" fmla="*/ 4030816 w 4195674"/>
              <a:gd name="connsiteY2" fmla="*/ 181331 h 3095741"/>
              <a:gd name="connsiteX3" fmla="*/ 4195674 w 4195674"/>
              <a:gd name="connsiteY3" fmla="*/ 997904 h 3095741"/>
              <a:gd name="connsiteX4" fmla="*/ 2097837 w 4195674"/>
              <a:gd name="connsiteY4" fmla="*/ 3095741 h 3095741"/>
              <a:gd name="connsiteX5" fmla="*/ 0 w 4195674"/>
              <a:gd name="connsiteY5" fmla="*/ 997904 h 3095741"/>
              <a:gd name="connsiteX6" fmla="*/ 164859 w 4195674"/>
              <a:gd name="connsiteY6" fmla="*/ 181331 h 3095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95674" h="3095741">
                <a:moveTo>
                  <a:pt x="252211" y="0"/>
                </a:moveTo>
                <a:lnTo>
                  <a:pt x="3943464" y="0"/>
                </a:lnTo>
                <a:lnTo>
                  <a:pt x="4030816" y="181331"/>
                </a:lnTo>
                <a:cubicBezTo>
                  <a:pt x="4136972" y="432313"/>
                  <a:pt x="4195674" y="708253"/>
                  <a:pt x="4195674" y="997904"/>
                </a:cubicBezTo>
                <a:cubicBezTo>
                  <a:pt x="4195674" y="2156507"/>
                  <a:pt x="3256440" y="3095741"/>
                  <a:pt x="2097837" y="3095741"/>
                </a:cubicBezTo>
                <a:cubicBezTo>
                  <a:pt x="939234" y="3095741"/>
                  <a:pt x="0" y="2156507"/>
                  <a:pt x="0" y="997904"/>
                </a:cubicBezTo>
                <a:cubicBezTo>
                  <a:pt x="0" y="708253"/>
                  <a:pt x="58702" y="432313"/>
                  <a:pt x="164859" y="181331"/>
                </a:cubicBezTo>
                <a:close/>
              </a:path>
            </a:pathLst>
          </a:cu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3D4D55"/>
              </a:solidFill>
              <a:effectLst/>
              <a:uLnTx/>
              <a:uFillTx/>
              <a:latin typeface="Lato"/>
              <a:ea typeface="+mn-ea"/>
              <a:cs typeface="+mn-cs"/>
            </a:endParaRPr>
          </a:p>
        </p:txBody>
      </p:sp>
      <p:pic>
        <p:nvPicPr>
          <p:cNvPr id="2" name="Picture 1" descr="A green and white stopwatch&#10;&#10;Description automatically generated">
            <a:extLst>
              <a:ext uri="{FF2B5EF4-FFF2-40B4-BE49-F238E27FC236}">
                <a16:creationId xmlns:a16="http://schemas.microsoft.com/office/drawing/2014/main" id="{89C76E75-6471-B3ED-29F7-7D337E5753E8}"/>
              </a:ext>
            </a:extLst>
          </p:cNvPr>
          <p:cNvPicPr>
            <a:picLocks noChangeAspect="1"/>
          </p:cNvPicPr>
          <p:nvPr/>
        </p:nvPicPr>
        <p:blipFill>
          <a:blip r:embed="rId4"/>
          <a:stretch>
            <a:fillRect/>
          </a:stretch>
        </p:blipFill>
        <p:spPr>
          <a:xfrm>
            <a:off x="3036211" y="188949"/>
            <a:ext cx="2353922" cy="2307766"/>
          </a:xfrm>
          <a:prstGeom prst="rect">
            <a:avLst/>
          </a:prstGeom>
        </p:spPr>
      </p:pic>
      <p:pic>
        <p:nvPicPr>
          <p:cNvPr id="5" name="Picture 4" descr="A computer screen with a red circle&#10;&#10;Description automatically generated">
            <a:extLst>
              <a:ext uri="{FF2B5EF4-FFF2-40B4-BE49-F238E27FC236}">
                <a16:creationId xmlns:a16="http://schemas.microsoft.com/office/drawing/2014/main" id="{F85B3F7B-3AD0-09EE-48D0-3A331D9505AB}"/>
              </a:ext>
            </a:extLst>
          </p:cNvPr>
          <p:cNvPicPr>
            <a:picLocks noChangeAspect="1"/>
          </p:cNvPicPr>
          <p:nvPr/>
        </p:nvPicPr>
        <p:blipFill>
          <a:blip r:embed="rId5"/>
          <a:stretch>
            <a:fillRect/>
          </a:stretch>
        </p:blipFill>
        <p:spPr>
          <a:xfrm>
            <a:off x="648639" y="3907671"/>
            <a:ext cx="2865781" cy="2306953"/>
          </a:xfrm>
          <a:prstGeom prst="rect">
            <a:avLst/>
          </a:prstGeom>
        </p:spPr>
      </p:pic>
      <p:sp>
        <p:nvSpPr>
          <p:cNvPr id="29" name="Graphic 10">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Lato"/>
              <a:ea typeface="+mn-ea"/>
              <a:cs typeface="+mn-cs"/>
            </a:endParaRPr>
          </a:p>
        </p:txBody>
      </p:sp>
      <p:cxnSp>
        <p:nvCxnSpPr>
          <p:cNvPr id="31" name="Straight Connector 3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0394"/>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C0201149-8201-7BC7-23C9-2288FEF7B9FC}"/>
              </a:ext>
            </a:extLst>
          </p:cNvPr>
          <p:cNvSpPr txBox="1"/>
          <p:nvPr/>
        </p:nvSpPr>
        <p:spPr>
          <a:xfrm>
            <a:off x="5445206" y="2882900"/>
            <a:ext cx="6195614" cy="3975100"/>
          </a:xfrm>
          <a:prstGeom prst="rect">
            <a:avLst/>
          </a:prstGeom>
          <a:solidFill>
            <a:schemeClr val="bg1">
              <a:lumMod val="95000"/>
            </a:schemeClr>
          </a:solidFill>
        </p:spPr>
        <p:txBody>
          <a:bodyPr vert="horz" lIns="91440" tIns="45720" rIns="91440" bIns="45720" rtlCol="0" anchor="t">
            <a:noAutofit/>
          </a:bodyPr>
          <a:lstStyle/>
          <a:p>
            <a:pPr marL="342900" marR="0" lvl="0" indent="-342900" algn="l" defTabSz="914400" rtl="0" eaLnBrk="1" fontAlgn="auto" latinLnBrk="0" hangingPunct="1">
              <a:lnSpc>
                <a:spcPct val="90000"/>
              </a:lnSpc>
              <a:spcBef>
                <a:spcPts val="0"/>
              </a:spcBef>
              <a:spcAft>
                <a:spcPts val="0"/>
              </a:spcAft>
              <a:buClr>
                <a:srgbClr val="78AA65"/>
              </a:buClr>
              <a:buSzPct val="150000"/>
              <a:buFont typeface="+mj-lt"/>
              <a:buAutoNum type="arabicPeriod"/>
              <a:tabLst/>
              <a:defRPr/>
            </a:pPr>
            <a:r>
              <a:rPr kumimoji="0" lang="en-US" sz="2200" b="1" i="0" u="none" strike="noStrike" kern="1200" cap="none" spc="0" normalizeH="0" baseline="0" noProof="0" dirty="0">
                <a:ln>
                  <a:noFill/>
                </a:ln>
                <a:solidFill>
                  <a:srgbClr val="3D4D55"/>
                </a:solidFill>
                <a:effectLst/>
                <a:uLnTx/>
                <a:uFillTx/>
                <a:latin typeface="Lato"/>
                <a:ea typeface="+mn-ea"/>
                <a:cs typeface="+mn-cs"/>
              </a:rPr>
              <a:t> Click on Pulse (Augusta Health Intranet) located on your work computer.</a:t>
            </a:r>
          </a:p>
          <a:p>
            <a:pPr marL="342900" marR="0" lvl="0" indent="-342900" algn="l" defTabSz="914400" rtl="0" eaLnBrk="1" fontAlgn="auto" latinLnBrk="0" hangingPunct="1">
              <a:lnSpc>
                <a:spcPct val="90000"/>
              </a:lnSpc>
              <a:spcBef>
                <a:spcPts val="0"/>
              </a:spcBef>
              <a:spcAft>
                <a:spcPts val="0"/>
              </a:spcAft>
              <a:buClr>
                <a:srgbClr val="78AA65"/>
              </a:buClr>
              <a:buSzPct val="150000"/>
              <a:buFont typeface="+mj-lt"/>
              <a:buAutoNum type="arabicPeriod"/>
              <a:tabLst/>
              <a:defRPr/>
            </a:pPr>
            <a:endParaRPr kumimoji="0" lang="en-US" sz="2200" b="1" i="0" u="none" strike="noStrike" kern="1200" cap="none" spc="0" normalizeH="0" baseline="0" noProof="0" dirty="0">
              <a:ln>
                <a:noFill/>
              </a:ln>
              <a:solidFill>
                <a:srgbClr val="3D4D55"/>
              </a:solidFill>
              <a:effectLst/>
              <a:uLnTx/>
              <a:uFillTx/>
              <a:latin typeface="Lato"/>
              <a:ea typeface="+mn-ea"/>
              <a:cs typeface="+mn-cs"/>
            </a:endParaRPr>
          </a:p>
          <a:p>
            <a:pPr marL="342900" marR="0" lvl="0" indent="-342900" algn="l" defTabSz="914400" rtl="0" eaLnBrk="1" fontAlgn="auto" latinLnBrk="0" hangingPunct="1">
              <a:lnSpc>
                <a:spcPct val="90000"/>
              </a:lnSpc>
              <a:spcBef>
                <a:spcPts val="0"/>
              </a:spcBef>
              <a:spcAft>
                <a:spcPts val="0"/>
              </a:spcAft>
              <a:buClr>
                <a:srgbClr val="78AA65"/>
              </a:buClr>
              <a:buSzPct val="150000"/>
              <a:buFont typeface="+mj-lt"/>
              <a:buAutoNum type="arabicPeriod"/>
              <a:tabLst/>
              <a:defRPr/>
            </a:pPr>
            <a:r>
              <a:rPr kumimoji="0" lang="en-US" sz="2200" b="1" i="0" u="none" strike="noStrike" kern="1200" cap="none" spc="0" normalizeH="0" baseline="0" noProof="0" dirty="0">
                <a:ln>
                  <a:noFill/>
                </a:ln>
                <a:solidFill>
                  <a:srgbClr val="3D4D55"/>
                </a:solidFill>
                <a:effectLst/>
                <a:uLnTx/>
                <a:uFillTx/>
                <a:latin typeface="Lato"/>
                <a:ea typeface="+mn-ea"/>
                <a:cs typeface="+mn-cs"/>
              </a:rPr>
              <a:t> Scroll down to the “links” box at the bottom and click Policy Manager.</a:t>
            </a:r>
          </a:p>
          <a:p>
            <a:pPr marL="342900" marR="0" lvl="0" indent="-342900" algn="l" defTabSz="914400" rtl="0" eaLnBrk="1" fontAlgn="auto" latinLnBrk="0" hangingPunct="1">
              <a:lnSpc>
                <a:spcPct val="90000"/>
              </a:lnSpc>
              <a:spcBef>
                <a:spcPts val="0"/>
              </a:spcBef>
              <a:spcAft>
                <a:spcPts val="0"/>
              </a:spcAft>
              <a:buClr>
                <a:srgbClr val="78AA65"/>
              </a:buClr>
              <a:buSzPct val="150000"/>
              <a:buFont typeface="+mj-lt"/>
              <a:buAutoNum type="arabicPeriod"/>
              <a:tabLst/>
              <a:defRPr/>
            </a:pPr>
            <a:endParaRPr kumimoji="0" lang="en-US" sz="2200" b="1" i="0" u="none" strike="noStrike" kern="1200" cap="none" spc="0" normalizeH="0" baseline="0" noProof="0" dirty="0">
              <a:ln>
                <a:noFill/>
              </a:ln>
              <a:solidFill>
                <a:srgbClr val="3D4D55"/>
              </a:solidFill>
              <a:effectLst/>
              <a:uLnTx/>
              <a:uFillTx/>
              <a:latin typeface="Lato"/>
              <a:ea typeface="+mn-ea"/>
              <a:cs typeface="+mn-cs"/>
            </a:endParaRPr>
          </a:p>
          <a:p>
            <a:pPr marL="342900" marR="0" lvl="0" indent="-342900" algn="l" defTabSz="914400" rtl="0" eaLnBrk="1" fontAlgn="auto" latinLnBrk="0" hangingPunct="1">
              <a:lnSpc>
                <a:spcPct val="90000"/>
              </a:lnSpc>
              <a:spcBef>
                <a:spcPts val="0"/>
              </a:spcBef>
              <a:spcAft>
                <a:spcPts val="0"/>
              </a:spcAft>
              <a:buClr>
                <a:srgbClr val="78AA65"/>
              </a:buClr>
              <a:buSzPct val="150000"/>
              <a:buFont typeface="+mj-lt"/>
              <a:buAutoNum type="arabicPeriod"/>
              <a:tabLst/>
              <a:defRPr/>
            </a:pPr>
            <a:r>
              <a:rPr kumimoji="0" lang="en-US" sz="2200" b="1" i="0" u="none" strike="noStrike" kern="1200" cap="none" spc="0" normalizeH="0" baseline="0" noProof="0" dirty="0">
                <a:ln>
                  <a:noFill/>
                </a:ln>
                <a:solidFill>
                  <a:srgbClr val="3D4D55"/>
                </a:solidFill>
                <a:effectLst/>
                <a:uLnTx/>
                <a:uFillTx/>
                <a:latin typeface="Lato"/>
                <a:ea typeface="+mn-ea"/>
                <a:cs typeface="+mn-cs"/>
              </a:rPr>
              <a:t> At the Policy Manager log-in screen you will sign in with your network credentials. Under the Policies &amp; Procedures search box type in, “Time Off” or “Leave” and consult your direct supervisor when submitting a time off request.</a:t>
            </a:r>
          </a:p>
        </p:txBody>
      </p:sp>
    </p:spTree>
    <p:custDataLst>
      <p:tags r:id="rId1"/>
    </p:custDataLst>
    <p:extLst>
      <p:ext uri="{BB962C8B-B14F-4D97-AF65-F5344CB8AC3E}">
        <p14:creationId xmlns:p14="http://schemas.microsoft.com/office/powerpoint/2010/main" val="336983272"/>
      </p:ext>
    </p:extLst>
  </p:cSld>
  <p:clrMapOvr>
    <a:masterClrMapping/>
  </p:clrMapOvr>
  <p:transition spd="slow">
    <p:push dir="u"/>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TextBox 459"/>
          <p:cNvSpPr txBox="1"/>
          <p:nvPr/>
        </p:nvSpPr>
        <p:spPr>
          <a:xfrm>
            <a:off x="597311" y="3077030"/>
            <a:ext cx="10854812" cy="110799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EDUCATION ASSISTANCE</a:t>
            </a:r>
          </a:p>
        </p:txBody>
      </p:sp>
      <p:grpSp>
        <p:nvGrpSpPr>
          <p:cNvPr id="7" name="Group 6">
            <a:extLst>
              <a:ext uri="{FF2B5EF4-FFF2-40B4-BE49-F238E27FC236}">
                <a16:creationId xmlns:a16="http://schemas.microsoft.com/office/drawing/2014/main" id="{46E7F9E6-70B3-B247-8853-0562ABEB0087}"/>
              </a:ext>
            </a:extLst>
          </p:cNvPr>
          <p:cNvGrpSpPr/>
          <p:nvPr/>
        </p:nvGrpSpPr>
        <p:grpSpPr>
          <a:xfrm>
            <a:off x="5682717" y="1914525"/>
            <a:ext cx="826566" cy="826563"/>
            <a:chOff x="1903413" y="1016000"/>
            <a:chExt cx="319088" cy="319087"/>
          </a:xfrm>
          <a:noFill/>
        </p:grpSpPr>
        <p:sp>
          <p:nvSpPr>
            <p:cNvPr id="8" name="Rectangle 6">
              <a:extLst>
                <a:ext uri="{FF2B5EF4-FFF2-40B4-BE49-F238E27FC236}">
                  <a16:creationId xmlns:a16="http://schemas.microsoft.com/office/drawing/2014/main" id="{85A050F1-B783-7A4D-9124-A067E5F1BF39}"/>
                </a:ext>
              </a:extLst>
            </p:cNvPr>
            <p:cNvSpPr>
              <a:spLocks noChangeArrowheads="1"/>
            </p:cNvSpPr>
            <p:nvPr/>
          </p:nvSpPr>
          <p:spPr bwMode="auto">
            <a:xfrm>
              <a:off x="2147888" y="1016000"/>
              <a:ext cx="74613" cy="319087"/>
            </a:xfrm>
            <a:prstGeom prst="rect">
              <a:avLst/>
            </a:prstGeom>
            <a:grpFill/>
            <a:ln w="254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Rectangle 7">
              <a:extLst>
                <a:ext uri="{FF2B5EF4-FFF2-40B4-BE49-F238E27FC236}">
                  <a16:creationId xmlns:a16="http://schemas.microsoft.com/office/drawing/2014/main" id="{E74C1651-C12B-0846-BFFA-EFB2661FF903}"/>
                </a:ext>
              </a:extLst>
            </p:cNvPr>
            <p:cNvSpPr>
              <a:spLocks noChangeArrowheads="1"/>
            </p:cNvSpPr>
            <p:nvPr/>
          </p:nvSpPr>
          <p:spPr bwMode="auto">
            <a:xfrm>
              <a:off x="2147888" y="1016000"/>
              <a:ext cx="74613" cy="3190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Rectangle 8">
              <a:extLst>
                <a:ext uri="{FF2B5EF4-FFF2-40B4-BE49-F238E27FC236}">
                  <a16:creationId xmlns:a16="http://schemas.microsoft.com/office/drawing/2014/main" id="{EF8091D4-5228-2646-9C3C-D22DAF17D959}"/>
                </a:ext>
              </a:extLst>
            </p:cNvPr>
            <p:cNvSpPr>
              <a:spLocks noChangeArrowheads="1"/>
            </p:cNvSpPr>
            <p:nvPr/>
          </p:nvSpPr>
          <p:spPr bwMode="auto">
            <a:xfrm>
              <a:off x="2025650" y="1104900"/>
              <a:ext cx="74613" cy="2301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2" name="Rectangle 9">
              <a:extLst>
                <a:ext uri="{FF2B5EF4-FFF2-40B4-BE49-F238E27FC236}">
                  <a16:creationId xmlns:a16="http://schemas.microsoft.com/office/drawing/2014/main" id="{B1B9EEA2-D2C2-E742-8A5F-FFAF5E83FA9D}"/>
                </a:ext>
              </a:extLst>
            </p:cNvPr>
            <p:cNvSpPr>
              <a:spLocks noChangeArrowheads="1"/>
            </p:cNvSpPr>
            <p:nvPr/>
          </p:nvSpPr>
          <p:spPr bwMode="auto">
            <a:xfrm>
              <a:off x="1903413" y="1168400"/>
              <a:ext cx="73025" cy="1666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grpSp>
    </p:spTree>
    <p:custDataLst>
      <p:tags r:id="rId1"/>
    </p:custDataLst>
    <p:extLst>
      <p:ext uri="{BB962C8B-B14F-4D97-AF65-F5344CB8AC3E}">
        <p14:creationId xmlns:p14="http://schemas.microsoft.com/office/powerpoint/2010/main" val="4086856363"/>
      </p:ext>
    </p:extLst>
  </p:cSld>
  <p:clrMapOvr>
    <a:masterClrMapping/>
  </p:clrMapOvr>
  <p:transition spd="slow">
    <p:push dir="u"/>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0">
            <a:extLst>
              <a:ext uri="{FF2B5EF4-FFF2-40B4-BE49-F238E27FC236}">
                <a16:creationId xmlns:a16="http://schemas.microsoft.com/office/drawing/2014/main" id="{7DE99DA3-4AF6-D8D6-3A33-A2C6751C68C2}"/>
              </a:ext>
            </a:extLst>
          </p:cNvPr>
          <p:cNvSpPr txBox="1">
            <a:spLocks/>
          </p:cNvSpPr>
          <p:nvPr/>
        </p:nvSpPr>
        <p:spPr>
          <a:xfrm>
            <a:off x="1257300" y="542895"/>
            <a:ext cx="10160000" cy="1019205"/>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rPr>
              <a:t>Education Assistance</a:t>
            </a:r>
          </a:p>
        </p:txBody>
      </p:sp>
      <p:sp>
        <p:nvSpPr>
          <p:cNvPr id="10" name="TextBox 9">
            <a:extLst>
              <a:ext uri="{FF2B5EF4-FFF2-40B4-BE49-F238E27FC236}">
                <a16:creationId xmlns:a16="http://schemas.microsoft.com/office/drawing/2014/main" id="{86E50A1F-4528-64F1-1554-AE81500AC322}"/>
              </a:ext>
            </a:extLst>
          </p:cNvPr>
          <p:cNvSpPr txBox="1"/>
          <p:nvPr/>
        </p:nvSpPr>
        <p:spPr>
          <a:xfrm>
            <a:off x="650748" y="1654906"/>
            <a:ext cx="11096752" cy="4872894"/>
          </a:xfrm>
          <a:prstGeom prst="rect">
            <a:avLst/>
          </a:prstGeom>
        </p:spPr>
        <p:txBody>
          <a:bodyPr vert="horz" lIns="91440" tIns="45720" rIns="91440" bIns="45720" rtlCol="0">
            <a:normAutofit/>
          </a:bodyPr>
          <a:lstStyle/>
          <a:p>
            <a:pPr marL="57150" marR="0" lvl="0" indent="0" algn="l" defTabSz="914400" rtl="0" eaLnBrk="1" fontAlgn="auto" latinLnBrk="0" hangingPunct="1">
              <a:lnSpc>
                <a:spcPct val="90000"/>
              </a:lnSpc>
              <a:spcBef>
                <a:spcPts val="0"/>
              </a:spcBef>
              <a:spcAft>
                <a:spcPts val="600"/>
              </a:spcAft>
              <a:buClr>
                <a:srgbClr val="78AA65"/>
              </a:buClr>
              <a:buSzPct val="150000"/>
              <a:buFontTx/>
              <a:buNone/>
              <a:tabLst/>
              <a:defRPr/>
            </a:pPr>
            <a:endParaRPr kumimoji="0" lang="en-US" sz="2200" b="1" i="0" u="none" strike="noStrike" kern="1200" cap="none" spc="0" normalizeH="0" baseline="0" noProof="0" dirty="0">
              <a:ln>
                <a:noFill/>
              </a:ln>
              <a:solidFill>
                <a:srgbClr val="3D4D55"/>
              </a:solidFill>
              <a:effectLst/>
              <a:uLnTx/>
              <a:uFillTx/>
              <a:latin typeface="Open Sans"/>
              <a:ea typeface="+mn-ea"/>
              <a:cs typeface="+mn-cs"/>
            </a:endParaRPr>
          </a:p>
        </p:txBody>
      </p:sp>
      <p:sp>
        <p:nvSpPr>
          <p:cNvPr id="4" name="TextBox 3">
            <a:extLst>
              <a:ext uri="{FF2B5EF4-FFF2-40B4-BE49-F238E27FC236}">
                <a16:creationId xmlns:a16="http://schemas.microsoft.com/office/drawing/2014/main" id="{A8D217AF-DB3E-E724-2114-D83168A07F07}"/>
              </a:ext>
            </a:extLst>
          </p:cNvPr>
          <p:cNvSpPr txBox="1"/>
          <p:nvPr/>
        </p:nvSpPr>
        <p:spPr>
          <a:xfrm>
            <a:off x="444500" y="1335879"/>
            <a:ext cx="11096752"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A7DA7E">
                    <a:lumMod val="50000"/>
                  </a:srgbClr>
                </a:solidFill>
                <a:effectLst/>
                <a:uLnTx/>
                <a:uFillTx/>
                <a:latin typeface="Lato"/>
                <a:ea typeface="+mn-ea"/>
                <a:cs typeface="+mn-cs"/>
              </a:rPr>
              <a:t>Tuition.io Loan Assistance (PSLA, SLRA) - </a:t>
            </a:r>
            <a:r>
              <a:rPr kumimoji="0" lang="en-US" sz="2400" b="0" i="0" u="none" strike="noStrike" kern="1200" cap="none" spc="0" normalizeH="0" baseline="0" noProof="0" dirty="0">
                <a:ln>
                  <a:noFill/>
                </a:ln>
                <a:solidFill>
                  <a:srgbClr val="3D4D55"/>
                </a:solidFill>
                <a:effectLst/>
                <a:uLnTx/>
                <a:uFillTx/>
                <a:latin typeface="Lato"/>
                <a:ea typeface="+mn-ea"/>
                <a:cs typeface="+mn-cs"/>
              </a:rPr>
              <a:t>Contact Tuition.io (support@tuition.io) for more information about PLSF and SLRA.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3D4D55"/>
              </a:solidFill>
              <a:effectLst/>
              <a:uLnTx/>
              <a:uFillTx/>
              <a:latin typeface="Lat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3D4D55"/>
                </a:solidFill>
                <a:effectLst/>
                <a:uLnTx/>
                <a:uFillTx/>
                <a:latin typeface="Lato"/>
                <a:ea typeface="+mn-ea"/>
                <a:cs typeface="+mn-cs"/>
              </a:rPr>
              <a:t>Public Service Loan Forgiveness (PSLF) </a:t>
            </a:r>
            <a:r>
              <a:rPr kumimoji="0" lang="en-US" sz="1800" b="0" i="0" u="none" strike="noStrike" kern="1200" cap="none" spc="0" normalizeH="0" baseline="0" noProof="0" dirty="0">
                <a:ln>
                  <a:noFill/>
                </a:ln>
                <a:solidFill>
                  <a:srgbClr val="3D4D55"/>
                </a:solidFill>
                <a:effectLst/>
                <a:uLnTx/>
                <a:uFillTx/>
                <a:latin typeface="Lato"/>
                <a:ea typeface="+mn-ea"/>
                <a:cs typeface="+mn-cs"/>
              </a:rPr>
              <a:t>is a federal program that forgives (tax-free) any remaining student loan balance for those who work full-time at a qualified not-for-profit and make 120 qualifying payments. Augusta Health qualifies as an eligible employer for the PSLF Program. Tuition.io guides team members through the complex process of determining PSLF eligibility and filing an application. All team members with student loans should apply for PSLF to determine if they qualify.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3D4D55"/>
              </a:solidFill>
              <a:effectLst/>
              <a:uLnTx/>
              <a:uFillTx/>
              <a:latin typeface="Lat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3D4D55"/>
                </a:solidFill>
                <a:effectLst/>
                <a:uLnTx/>
                <a:uFillTx/>
                <a:latin typeface="Lato"/>
                <a:ea typeface="+mn-ea"/>
                <a:cs typeface="+mn-cs"/>
              </a:rPr>
              <a:t>Student Loan Repayment Assistance (SLRA)</a:t>
            </a:r>
            <a:r>
              <a:rPr kumimoji="0" lang="en-US" sz="1800" b="0" i="0" u="none" strike="noStrike" kern="1200" cap="none" spc="0" normalizeH="0" baseline="0" noProof="0" dirty="0">
                <a:ln>
                  <a:noFill/>
                </a:ln>
                <a:solidFill>
                  <a:srgbClr val="3D4D55"/>
                </a:solidFill>
                <a:effectLst/>
                <a:uLnTx/>
                <a:uFillTx/>
                <a:latin typeface="Lato"/>
                <a:ea typeface="+mn-ea"/>
                <a:cs typeface="+mn-cs"/>
              </a:rPr>
              <a:t> is available to team members in certain nursing and respiratory therapy positions. Team members who qualify for this program will receive $350/month towards their eligible non-taxable student loan payment up to $5,250/year (or taxable loan payment if above the $5,250 up to the lifetime maximum of $10,000) across ALL educational benefits.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D4D55"/>
              </a:solidFill>
              <a:effectLst/>
              <a:uLnTx/>
              <a:uFillTx/>
              <a:latin typeface="Lato"/>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1" i="0" u="none" strike="noStrike" kern="1200" cap="none" spc="0" normalizeH="0" baseline="0" noProof="0" dirty="0">
                <a:ln>
                  <a:noFill/>
                </a:ln>
                <a:solidFill>
                  <a:srgbClr val="3D4D55"/>
                </a:solidFill>
                <a:effectLst/>
                <a:uLnTx/>
                <a:uFillTx/>
                <a:latin typeface="Lato"/>
                <a:ea typeface="+mn-ea"/>
                <a:cs typeface="+mn-cs"/>
              </a:rPr>
              <a:t>Tuition Reimbursement </a:t>
            </a:r>
            <a:r>
              <a:rPr kumimoji="0" lang="en-US" sz="1800" b="0" i="0" u="none" strike="noStrike" kern="1200" cap="none" spc="0" normalizeH="0" baseline="0" noProof="0" dirty="0">
                <a:ln>
                  <a:noFill/>
                </a:ln>
                <a:solidFill>
                  <a:srgbClr val="3D4D55"/>
                </a:solidFill>
                <a:effectLst/>
                <a:uLnTx/>
                <a:uFillTx/>
                <a:latin typeface="Lato"/>
                <a:ea typeface="+mn-ea"/>
                <a:cs typeface="+mn-cs"/>
              </a:rPr>
              <a:t>is available to support the professional and career growth goals of our team members, Augusta Health offers a Tuition Reimbursement Program for job-related education. This education could pertain to current roles or opportunities for promotion or transfers, including development for specific skills, preparing, or maintaining licensure or certification, or earning a degree.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3D4D55"/>
              </a:solidFill>
              <a:effectLst/>
              <a:uLnTx/>
              <a:uFillTx/>
              <a:latin typeface="Lato"/>
              <a:ea typeface="+mn-ea"/>
              <a:cs typeface="+mn-cs"/>
            </a:endParaRPr>
          </a:p>
        </p:txBody>
      </p:sp>
      <p:pic>
        <p:nvPicPr>
          <p:cNvPr id="5" name="Picture 4">
            <a:extLst>
              <a:ext uri="{FF2B5EF4-FFF2-40B4-BE49-F238E27FC236}">
                <a16:creationId xmlns:a16="http://schemas.microsoft.com/office/drawing/2014/main" id="{1C444B5A-DA30-748E-403A-D9BF62C09575}"/>
              </a:ext>
            </a:extLst>
          </p:cNvPr>
          <p:cNvPicPr>
            <a:picLocks noChangeAspect="1"/>
          </p:cNvPicPr>
          <p:nvPr/>
        </p:nvPicPr>
        <p:blipFill>
          <a:blip r:embed="rId4"/>
          <a:stretch>
            <a:fillRect/>
          </a:stretch>
        </p:blipFill>
        <p:spPr>
          <a:xfrm>
            <a:off x="133350" y="367504"/>
            <a:ext cx="1123950" cy="904875"/>
          </a:xfrm>
          <a:prstGeom prst="rect">
            <a:avLst/>
          </a:prstGeom>
        </p:spPr>
      </p:pic>
    </p:spTree>
    <p:custDataLst>
      <p:tags r:id="rId1"/>
    </p:custDataLst>
    <p:extLst>
      <p:ext uri="{BB962C8B-B14F-4D97-AF65-F5344CB8AC3E}">
        <p14:creationId xmlns:p14="http://schemas.microsoft.com/office/powerpoint/2010/main" val="2607661710"/>
      </p:ext>
    </p:extLst>
  </p:cSld>
  <p:clrMapOvr>
    <a:masterClrMapping/>
  </p:clrMapOvr>
  <p:transition spd="slow">
    <p:push dir="u"/>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TextBox 459"/>
          <p:cNvSpPr txBox="1"/>
          <p:nvPr/>
        </p:nvSpPr>
        <p:spPr>
          <a:xfrm>
            <a:off x="597311" y="3077030"/>
            <a:ext cx="10854812" cy="212365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NEXT STEPS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30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&amp; RESOURCES</a:t>
            </a:r>
          </a:p>
        </p:txBody>
      </p:sp>
      <p:grpSp>
        <p:nvGrpSpPr>
          <p:cNvPr id="7" name="Group 6">
            <a:extLst>
              <a:ext uri="{FF2B5EF4-FFF2-40B4-BE49-F238E27FC236}">
                <a16:creationId xmlns:a16="http://schemas.microsoft.com/office/drawing/2014/main" id="{46E7F9E6-70B3-B247-8853-0562ABEB0087}"/>
              </a:ext>
            </a:extLst>
          </p:cNvPr>
          <p:cNvGrpSpPr/>
          <p:nvPr/>
        </p:nvGrpSpPr>
        <p:grpSpPr>
          <a:xfrm>
            <a:off x="5682717" y="1914525"/>
            <a:ext cx="826566" cy="826563"/>
            <a:chOff x="1903413" y="1016000"/>
            <a:chExt cx="319088" cy="319087"/>
          </a:xfrm>
          <a:noFill/>
        </p:grpSpPr>
        <p:sp>
          <p:nvSpPr>
            <p:cNvPr id="8" name="Rectangle 6">
              <a:extLst>
                <a:ext uri="{FF2B5EF4-FFF2-40B4-BE49-F238E27FC236}">
                  <a16:creationId xmlns:a16="http://schemas.microsoft.com/office/drawing/2014/main" id="{85A050F1-B783-7A4D-9124-A067E5F1BF39}"/>
                </a:ext>
              </a:extLst>
            </p:cNvPr>
            <p:cNvSpPr>
              <a:spLocks noChangeArrowheads="1"/>
            </p:cNvSpPr>
            <p:nvPr/>
          </p:nvSpPr>
          <p:spPr bwMode="auto">
            <a:xfrm>
              <a:off x="2147888" y="1016000"/>
              <a:ext cx="74613" cy="319087"/>
            </a:xfrm>
            <a:prstGeom prst="rect">
              <a:avLst/>
            </a:prstGeom>
            <a:grpFill/>
            <a:ln w="25400">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0" name="Rectangle 7">
              <a:extLst>
                <a:ext uri="{FF2B5EF4-FFF2-40B4-BE49-F238E27FC236}">
                  <a16:creationId xmlns:a16="http://schemas.microsoft.com/office/drawing/2014/main" id="{E74C1651-C12B-0846-BFFA-EFB2661FF903}"/>
                </a:ext>
              </a:extLst>
            </p:cNvPr>
            <p:cNvSpPr>
              <a:spLocks noChangeArrowheads="1"/>
            </p:cNvSpPr>
            <p:nvPr/>
          </p:nvSpPr>
          <p:spPr bwMode="auto">
            <a:xfrm>
              <a:off x="2147888" y="1016000"/>
              <a:ext cx="74613" cy="3190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1" name="Rectangle 8">
              <a:extLst>
                <a:ext uri="{FF2B5EF4-FFF2-40B4-BE49-F238E27FC236}">
                  <a16:creationId xmlns:a16="http://schemas.microsoft.com/office/drawing/2014/main" id="{EF8091D4-5228-2646-9C3C-D22DAF17D959}"/>
                </a:ext>
              </a:extLst>
            </p:cNvPr>
            <p:cNvSpPr>
              <a:spLocks noChangeArrowheads="1"/>
            </p:cNvSpPr>
            <p:nvPr/>
          </p:nvSpPr>
          <p:spPr bwMode="auto">
            <a:xfrm>
              <a:off x="2025650" y="1104900"/>
              <a:ext cx="74613" cy="2301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sp>
          <p:nvSpPr>
            <p:cNvPr id="12" name="Rectangle 9">
              <a:extLst>
                <a:ext uri="{FF2B5EF4-FFF2-40B4-BE49-F238E27FC236}">
                  <a16:creationId xmlns:a16="http://schemas.microsoft.com/office/drawing/2014/main" id="{B1B9EEA2-D2C2-E742-8A5F-FFAF5E83FA9D}"/>
                </a:ext>
              </a:extLst>
            </p:cNvPr>
            <p:cNvSpPr>
              <a:spLocks noChangeArrowheads="1"/>
            </p:cNvSpPr>
            <p:nvPr/>
          </p:nvSpPr>
          <p:spPr bwMode="auto">
            <a:xfrm>
              <a:off x="1903413" y="1168400"/>
              <a:ext cx="73025" cy="166687"/>
            </a:xfrm>
            <a:prstGeom prst="rect">
              <a:avLst/>
            </a:prstGeom>
            <a:grpFill/>
            <a:ln w="25400" cap="rnd">
              <a:solidFill>
                <a:schemeClr val="bg1"/>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id-ID" sz="1800" b="0" i="0" u="none" strike="noStrike" kern="1200" cap="none" spc="0" normalizeH="0" baseline="0" noProof="0">
                <a:ln>
                  <a:noFill/>
                </a:ln>
                <a:solidFill>
                  <a:srgbClr val="3D4D55"/>
                </a:solidFill>
                <a:effectLst/>
                <a:uLnTx/>
                <a:uFillTx/>
                <a:latin typeface="Lato"/>
                <a:ea typeface="+mn-ea"/>
                <a:cs typeface="+mn-cs"/>
              </a:endParaRPr>
            </a:p>
          </p:txBody>
        </p:sp>
      </p:grpSp>
    </p:spTree>
    <p:custDataLst>
      <p:tags r:id="rId1"/>
    </p:custDataLst>
    <p:extLst>
      <p:ext uri="{BB962C8B-B14F-4D97-AF65-F5344CB8AC3E}">
        <p14:creationId xmlns:p14="http://schemas.microsoft.com/office/powerpoint/2010/main" val="2334559189"/>
      </p:ext>
    </p:extLst>
  </p:cSld>
  <p:clrMapOvr>
    <a:masterClrMapping/>
  </p:clrMapOvr>
  <p:transition spd="slow">
    <p:push dir="u"/>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900FE591-C285-1FD2-63F4-94A2B92FDCCB}"/>
              </a:ext>
            </a:extLst>
          </p:cNvPr>
          <p:cNvSpPr>
            <a:spLocks noGrp="1"/>
          </p:cNvSpPr>
          <p:nvPr>
            <p:ph type="title"/>
          </p:nvPr>
        </p:nvSpPr>
        <p:spPr>
          <a:xfrm>
            <a:off x="403660" y="454710"/>
            <a:ext cx="10238940" cy="553991"/>
          </a:xfrm>
        </p:spPr>
        <p:txBody>
          <a:bodyPr>
            <a:noAutofit/>
          </a:bodyPr>
          <a:lstStyle/>
          <a:p>
            <a:r>
              <a:rPr lang="en-US" sz="3600" b="1" i="0" dirty="0">
                <a:solidFill>
                  <a:schemeClr val="tx1">
                    <a:lumMod val="95000"/>
                    <a:lumOff val="5000"/>
                  </a:schemeClr>
                </a:solidFill>
                <a:effectLst/>
              </a:rPr>
              <a:t>Your benefit enrollment Checklist</a:t>
            </a:r>
            <a:endParaRPr lang="en-IN" sz="3600" b="1" dirty="0">
              <a:solidFill>
                <a:schemeClr val="tx1">
                  <a:lumMod val="95000"/>
                  <a:lumOff val="5000"/>
                </a:schemeClr>
              </a:solidFill>
            </a:endParaRPr>
          </a:p>
        </p:txBody>
      </p:sp>
      <p:sp>
        <p:nvSpPr>
          <p:cNvPr id="33" name="Arrow: Pentagon 32">
            <a:extLst>
              <a:ext uri="{FF2B5EF4-FFF2-40B4-BE49-F238E27FC236}">
                <a16:creationId xmlns:a16="http://schemas.microsoft.com/office/drawing/2014/main" id="{6563838E-4BFA-3662-609C-F84A7583DEEB}"/>
              </a:ext>
            </a:extLst>
          </p:cNvPr>
          <p:cNvSpPr/>
          <p:nvPr/>
        </p:nvSpPr>
        <p:spPr>
          <a:xfrm>
            <a:off x="499676" y="2787258"/>
            <a:ext cx="9759132" cy="1128741"/>
          </a:xfrm>
          <a:prstGeom prst="homePlate">
            <a:avLst>
              <a:gd name="adj" fmla="val 196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47" name="Rectangle: Rounded Corners 46">
            <a:extLst>
              <a:ext uri="{FF2B5EF4-FFF2-40B4-BE49-F238E27FC236}">
                <a16:creationId xmlns:a16="http://schemas.microsoft.com/office/drawing/2014/main" id="{C098978A-610E-8786-DCE5-4624AD7E4E27}"/>
              </a:ext>
            </a:extLst>
          </p:cNvPr>
          <p:cNvSpPr/>
          <p:nvPr/>
        </p:nvSpPr>
        <p:spPr>
          <a:xfrm>
            <a:off x="685888" y="2951671"/>
            <a:ext cx="853488" cy="853488"/>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nvGrpSpPr>
          <p:cNvPr id="49" name="Group 48">
            <a:extLst>
              <a:ext uri="{FF2B5EF4-FFF2-40B4-BE49-F238E27FC236}">
                <a16:creationId xmlns:a16="http://schemas.microsoft.com/office/drawing/2014/main" id="{0DB5D226-9EB1-8CBA-CE93-1768B3CD0446}"/>
              </a:ext>
            </a:extLst>
          </p:cNvPr>
          <p:cNvGrpSpPr/>
          <p:nvPr/>
        </p:nvGrpSpPr>
        <p:grpSpPr>
          <a:xfrm rot="18272240">
            <a:off x="828353" y="3252820"/>
            <a:ext cx="568558" cy="317690"/>
            <a:chOff x="6166420" y="1118304"/>
            <a:chExt cx="2159016" cy="1206378"/>
          </a:xfrm>
          <a:solidFill>
            <a:schemeClr val="bg1"/>
          </a:solidFill>
        </p:grpSpPr>
        <p:sp>
          <p:nvSpPr>
            <p:cNvPr id="50" name="Rectangle 49">
              <a:extLst>
                <a:ext uri="{FF2B5EF4-FFF2-40B4-BE49-F238E27FC236}">
                  <a16:creationId xmlns:a16="http://schemas.microsoft.com/office/drawing/2014/main" id="{BCBCA10A-1BB6-17DC-03F6-62093F43AAEB}"/>
                </a:ext>
              </a:extLst>
            </p:cNvPr>
            <p:cNvSpPr/>
            <p:nvPr/>
          </p:nvSpPr>
          <p:spPr>
            <a:xfrm>
              <a:off x="6166420" y="1964639"/>
              <a:ext cx="2159016" cy="3600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1" name="Rectangle 50">
              <a:extLst>
                <a:ext uri="{FF2B5EF4-FFF2-40B4-BE49-F238E27FC236}">
                  <a16:creationId xmlns:a16="http://schemas.microsoft.com/office/drawing/2014/main" id="{331C66D1-455E-FD8E-BB8A-187668536566}"/>
                </a:ext>
              </a:extLst>
            </p:cNvPr>
            <p:cNvSpPr/>
            <p:nvPr/>
          </p:nvSpPr>
          <p:spPr>
            <a:xfrm rot="16200000">
              <a:off x="5743251" y="1541473"/>
              <a:ext cx="1206378"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grpSp>
      <p:sp>
        <p:nvSpPr>
          <p:cNvPr id="57" name="Arrow: Pentagon 56">
            <a:extLst>
              <a:ext uri="{FF2B5EF4-FFF2-40B4-BE49-F238E27FC236}">
                <a16:creationId xmlns:a16="http://schemas.microsoft.com/office/drawing/2014/main" id="{388C6E4F-BC46-14DA-BBE4-E9DC8B25C5BA}"/>
              </a:ext>
            </a:extLst>
          </p:cNvPr>
          <p:cNvSpPr/>
          <p:nvPr/>
        </p:nvSpPr>
        <p:spPr>
          <a:xfrm>
            <a:off x="451668" y="4152441"/>
            <a:ext cx="9917976" cy="1128741"/>
          </a:xfrm>
          <a:prstGeom prst="homePlate">
            <a:avLst>
              <a:gd name="adj" fmla="val 1969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sp>
        <p:nvSpPr>
          <p:cNvPr id="59" name="Rectangle: Rounded Corners 58">
            <a:extLst>
              <a:ext uri="{FF2B5EF4-FFF2-40B4-BE49-F238E27FC236}">
                <a16:creationId xmlns:a16="http://schemas.microsoft.com/office/drawing/2014/main" id="{F82E4E8E-251E-2875-3304-8EEA3C95F5C6}"/>
              </a:ext>
            </a:extLst>
          </p:cNvPr>
          <p:cNvSpPr/>
          <p:nvPr/>
        </p:nvSpPr>
        <p:spPr>
          <a:xfrm>
            <a:off x="680641" y="4279185"/>
            <a:ext cx="853488" cy="853488"/>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grpSp>
        <p:nvGrpSpPr>
          <p:cNvPr id="61" name="Group 60">
            <a:extLst>
              <a:ext uri="{FF2B5EF4-FFF2-40B4-BE49-F238E27FC236}">
                <a16:creationId xmlns:a16="http://schemas.microsoft.com/office/drawing/2014/main" id="{7DF37039-6DFD-E493-F0D6-9884560E10AC}"/>
              </a:ext>
            </a:extLst>
          </p:cNvPr>
          <p:cNvGrpSpPr/>
          <p:nvPr/>
        </p:nvGrpSpPr>
        <p:grpSpPr>
          <a:xfrm rot="18272240">
            <a:off x="787879" y="4501052"/>
            <a:ext cx="568558" cy="317690"/>
            <a:chOff x="6166420" y="1118304"/>
            <a:chExt cx="2159016" cy="1206378"/>
          </a:xfrm>
          <a:solidFill>
            <a:schemeClr val="bg1"/>
          </a:solidFill>
        </p:grpSpPr>
        <p:sp>
          <p:nvSpPr>
            <p:cNvPr id="62" name="Rectangle 61">
              <a:extLst>
                <a:ext uri="{FF2B5EF4-FFF2-40B4-BE49-F238E27FC236}">
                  <a16:creationId xmlns:a16="http://schemas.microsoft.com/office/drawing/2014/main" id="{D82B2247-2885-EED8-F01B-3C2D7E698AA0}"/>
                </a:ext>
              </a:extLst>
            </p:cNvPr>
            <p:cNvSpPr/>
            <p:nvPr/>
          </p:nvSpPr>
          <p:spPr>
            <a:xfrm>
              <a:off x="6166420" y="1964639"/>
              <a:ext cx="2159016" cy="3600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sp>
          <p:nvSpPr>
            <p:cNvPr id="63" name="Rectangle 62">
              <a:extLst>
                <a:ext uri="{FF2B5EF4-FFF2-40B4-BE49-F238E27FC236}">
                  <a16:creationId xmlns:a16="http://schemas.microsoft.com/office/drawing/2014/main" id="{E64B469B-EAD2-8C03-48B3-D0115F183520}"/>
                </a:ext>
              </a:extLst>
            </p:cNvPr>
            <p:cNvSpPr/>
            <p:nvPr/>
          </p:nvSpPr>
          <p:spPr>
            <a:xfrm rot="16200000">
              <a:off x="5743251" y="1541473"/>
              <a:ext cx="1206378"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grpSp>
      <p:sp>
        <p:nvSpPr>
          <p:cNvPr id="75" name="Arrow: Pentagon 74">
            <a:extLst>
              <a:ext uri="{FF2B5EF4-FFF2-40B4-BE49-F238E27FC236}">
                <a16:creationId xmlns:a16="http://schemas.microsoft.com/office/drawing/2014/main" id="{F08ED204-2E57-67AD-76BB-A2B29B72789B}"/>
              </a:ext>
            </a:extLst>
          </p:cNvPr>
          <p:cNvSpPr/>
          <p:nvPr/>
        </p:nvSpPr>
        <p:spPr>
          <a:xfrm>
            <a:off x="451668" y="5557054"/>
            <a:ext cx="9759132" cy="1070124"/>
          </a:xfrm>
          <a:prstGeom prst="homePlate">
            <a:avLst>
              <a:gd name="adj" fmla="val 19691"/>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sp>
        <p:nvSpPr>
          <p:cNvPr id="77" name="Rectangle: Rounded Corners 76">
            <a:extLst>
              <a:ext uri="{FF2B5EF4-FFF2-40B4-BE49-F238E27FC236}">
                <a16:creationId xmlns:a16="http://schemas.microsoft.com/office/drawing/2014/main" id="{38FF1DF7-A573-D218-7E83-BE050206B33A}"/>
              </a:ext>
            </a:extLst>
          </p:cNvPr>
          <p:cNvSpPr/>
          <p:nvPr/>
        </p:nvSpPr>
        <p:spPr>
          <a:xfrm>
            <a:off x="684226" y="5651638"/>
            <a:ext cx="853488" cy="853488"/>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grpSp>
        <p:nvGrpSpPr>
          <p:cNvPr id="79" name="Group 78">
            <a:extLst>
              <a:ext uri="{FF2B5EF4-FFF2-40B4-BE49-F238E27FC236}">
                <a16:creationId xmlns:a16="http://schemas.microsoft.com/office/drawing/2014/main" id="{F3C3561E-3293-F171-BD07-E8DBE20069B0}"/>
              </a:ext>
            </a:extLst>
          </p:cNvPr>
          <p:cNvGrpSpPr/>
          <p:nvPr/>
        </p:nvGrpSpPr>
        <p:grpSpPr>
          <a:xfrm rot="18272240">
            <a:off x="814897" y="5817026"/>
            <a:ext cx="568558" cy="317690"/>
            <a:chOff x="6166420" y="1118304"/>
            <a:chExt cx="2159016" cy="1206378"/>
          </a:xfrm>
          <a:solidFill>
            <a:schemeClr val="bg1"/>
          </a:solidFill>
        </p:grpSpPr>
        <p:sp>
          <p:nvSpPr>
            <p:cNvPr id="80" name="Rectangle 79">
              <a:extLst>
                <a:ext uri="{FF2B5EF4-FFF2-40B4-BE49-F238E27FC236}">
                  <a16:creationId xmlns:a16="http://schemas.microsoft.com/office/drawing/2014/main" id="{DD91BBC7-78F5-C5B6-DA64-206D972DBA5D}"/>
                </a:ext>
              </a:extLst>
            </p:cNvPr>
            <p:cNvSpPr/>
            <p:nvPr/>
          </p:nvSpPr>
          <p:spPr>
            <a:xfrm>
              <a:off x="6166420" y="1964639"/>
              <a:ext cx="2159016" cy="3600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sp>
          <p:nvSpPr>
            <p:cNvPr id="81" name="Rectangle 80">
              <a:extLst>
                <a:ext uri="{FF2B5EF4-FFF2-40B4-BE49-F238E27FC236}">
                  <a16:creationId xmlns:a16="http://schemas.microsoft.com/office/drawing/2014/main" id="{8CBD4D12-96F4-25D7-8ABB-C7FD780305F9}"/>
                </a:ext>
              </a:extLst>
            </p:cNvPr>
            <p:cNvSpPr/>
            <p:nvPr/>
          </p:nvSpPr>
          <p:spPr>
            <a:xfrm rot="16200000">
              <a:off x="5743251" y="1541473"/>
              <a:ext cx="1206378"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grpSp>
      <p:sp>
        <p:nvSpPr>
          <p:cNvPr id="91" name="Rectangle 90">
            <a:extLst>
              <a:ext uri="{FF2B5EF4-FFF2-40B4-BE49-F238E27FC236}">
                <a16:creationId xmlns:a16="http://schemas.microsoft.com/office/drawing/2014/main" id="{ACC535F1-77E0-0F86-5FB8-6103B656CB31}"/>
              </a:ext>
            </a:extLst>
          </p:cNvPr>
          <p:cNvSpPr/>
          <p:nvPr/>
        </p:nvSpPr>
        <p:spPr>
          <a:xfrm>
            <a:off x="1771812" y="3062511"/>
            <a:ext cx="8071356" cy="927481"/>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Enroll in your benefits within 31 days and confirm accuracy of you and your dependent(s) information.</a:t>
            </a:r>
            <a:endParaRPr kumimoji="0" lang="en-IN"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92" name="Rectangle 91">
            <a:extLst>
              <a:ext uri="{FF2B5EF4-FFF2-40B4-BE49-F238E27FC236}">
                <a16:creationId xmlns:a16="http://schemas.microsoft.com/office/drawing/2014/main" id="{9DF789D0-2DA6-6A42-6312-BB2E0EEE4916}"/>
              </a:ext>
            </a:extLst>
          </p:cNvPr>
          <p:cNvSpPr/>
          <p:nvPr/>
        </p:nvSpPr>
        <p:spPr>
          <a:xfrm>
            <a:off x="1717724" y="4262193"/>
            <a:ext cx="8251776" cy="1277084"/>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When enrolling in benefits, print or save a copy of your Benefits Statement and be sure to click SUBMIT.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600" b="0" i="0" u="none" strike="noStrike" kern="1200" cap="none" spc="0" normalizeH="0" baseline="0" noProof="0" dirty="0">
              <a:ln>
                <a:noFill/>
              </a:ln>
              <a:solidFill>
                <a:prstClr val="white"/>
              </a:solidFill>
              <a:effectLst/>
              <a:uLnTx/>
              <a:uFillTx/>
              <a:latin typeface="Lato"/>
              <a:ea typeface="Open Sans" panose="020B0606030504020204" pitchFamily="34" charset="0"/>
              <a:cs typeface="Open Sans" panose="020B0606030504020204" pitchFamily="34" charset="0"/>
            </a:endParaRPr>
          </a:p>
        </p:txBody>
      </p:sp>
      <p:sp>
        <p:nvSpPr>
          <p:cNvPr id="94" name="Rectangle 93">
            <a:extLst>
              <a:ext uri="{FF2B5EF4-FFF2-40B4-BE49-F238E27FC236}">
                <a16:creationId xmlns:a16="http://schemas.microsoft.com/office/drawing/2014/main" id="{7BC8E364-CEEE-ED4C-0AE9-3815C43A7619}"/>
              </a:ext>
            </a:extLst>
          </p:cNvPr>
          <p:cNvSpPr/>
          <p:nvPr/>
        </p:nvSpPr>
        <p:spPr>
          <a:xfrm>
            <a:off x="1657060" y="5517624"/>
            <a:ext cx="8251776" cy="1109554"/>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N" sz="22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Review your new benefit information as it arrives by e-mail or US mail, and review pay slips to confirm accuracy.</a:t>
            </a:r>
          </a:p>
        </p:txBody>
      </p:sp>
      <p:sp>
        <p:nvSpPr>
          <p:cNvPr id="2" name="Arrow: Pentagon 1">
            <a:extLst>
              <a:ext uri="{FF2B5EF4-FFF2-40B4-BE49-F238E27FC236}">
                <a16:creationId xmlns:a16="http://schemas.microsoft.com/office/drawing/2014/main" id="{FCEB87D0-7642-D109-00DB-BDCAC555671D}"/>
              </a:ext>
            </a:extLst>
          </p:cNvPr>
          <p:cNvSpPr/>
          <p:nvPr/>
        </p:nvSpPr>
        <p:spPr>
          <a:xfrm>
            <a:off x="499676" y="1532541"/>
            <a:ext cx="9917976" cy="1128741"/>
          </a:xfrm>
          <a:prstGeom prst="homePlate">
            <a:avLst>
              <a:gd name="adj" fmla="val 1969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sp>
        <p:nvSpPr>
          <p:cNvPr id="3" name="Rectangle: Rounded Corners 2">
            <a:extLst>
              <a:ext uri="{FF2B5EF4-FFF2-40B4-BE49-F238E27FC236}">
                <a16:creationId xmlns:a16="http://schemas.microsoft.com/office/drawing/2014/main" id="{58E87560-6BF0-65FB-CF52-439992DF3691}"/>
              </a:ext>
            </a:extLst>
          </p:cNvPr>
          <p:cNvSpPr/>
          <p:nvPr/>
        </p:nvSpPr>
        <p:spPr>
          <a:xfrm>
            <a:off x="763464" y="1656532"/>
            <a:ext cx="853488" cy="853488"/>
          </a:xfrm>
          <a:prstGeom prst="roundRect">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grpSp>
        <p:nvGrpSpPr>
          <p:cNvPr id="4" name="Group 3">
            <a:extLst>
              <a:ext uri="{FF2B5EF4-FFF2-40B4-BE49-F238E27FC236}">
                <a16:creationId xmlns:a16="http://schemas.microsoft.com/office/drawing/2014/main" id="{86072923-7C05-3A48-4FE8-B185E1B1C5F4}"/>
              </a:ext>
            </a:extLst>
          </p:cNvPr>
          <p:cNvGrpSpPr/>
          <p:nvPr/>
        </p:nvGrpSpPr>
        <p:grpSpPr>
          <a:xfrm rot="18272240">
            <a:off x="870886" y="1913654"/>
            <a:ext cx="568558" cy="317690"/>
            <a:chOff x="6166420" y="1118304"/>
            <a:chExt cx="2159016" cy="1206378"/>
          </a:xfrm>
          <a:solidFill>
            <a:schemeClr val="bg1"/>
          </a:solidFill>
        </p:grpSpPr>
        <p:sp>
          <p:nvSpPr>
            <p:cNvPr id="5" name="Rectangle 4">
              <a:extLst>
                <a:ext uri="{FF2B5EF4-FFF2-40B4-BE49-F238E27FC236}">
                  <a16:creationId xmlns:a16="http://schemas.microsoft.com/office/drawing/2014/main" id="{A76E805B-56F1-75C4-98FE-83F823099659}"/>
                </a:ext>
              </a:extLst>
            </p:cNvPr>
            <p:cNvSpPr/>
            <p:nvPr/>
          </p:nvSpPr>
          <p:spPr>
            <a:xfrm>
              <a:off x="6166420" y="1964639"/>
              <a:ext cx="2159016" cy="36004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sp>
          <p:nvSpPr>
            <p:cNvPr id="6" name="Rectangle 5">
              <a:extLst>
                <a:ext uri="{FF2B5EF4-FFF2-40B4-BE49-F238E27FC236}">
                  <a16:creationId xmlns:a16="http://schemas.microsoft.com/office/drawing/2014/main" id="{24A62468-B924-FE45-403F-8FD68B35CF5A}"/>
                </a:ext>
              </a:extLst>
            </p:cNvPr>
            <p:cNvSpPr/>
            <p:nvPr/>
          </p:nvSpPr>
          <p:spPr>
            <a:xfrm rot="16200000">
              <a:off x="5743251" y="1541473"/>
              <a:ext cx="1206378" cy="36004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IN" sz="1800" b="0" i="0" u="none" strike="noStrike" kern="1200" cap="none" spc="0" normalizeH="0" baseline="0" noProof="0">
                <a:ln>
                  <a:noFill/>
                </a:ln>
                <a:solidFill>
                  <a:prstClr val="white"/>
                </a:solidFill>
                <a:effectLst/>
                <a:uLnTx/>
                <a:uFillTx/>
                <a:latin typeface="Lato"/>
                <a:ea typeface="+mn-ea"/>
                <a:cs typeface="+mn-cs"/>
              </a:endParaRPr>
            </a:p>
          </p:txBody>
        </p:sp>
      </p:grpSp>
      <p:sp>
        <p:nvSpPr>
          <p:cNvPr id="7" name="Rectangle 6">
            <a:extLst>
              <a:ext uri="{FF2B5EF4-FFF2-40B4-BE49-F238E27FC236}">
                <a16:creationId xmlns:a16="http://schemas.microsoft.com/office/drawing/2014/main" id="{BD71BC78-AE1B-6317-CA01-BDDA2D3E60B3}"/>
              </a:ext>
            </a:extLst>
          </p:cNvPr>
          <p:cNvSpPr/>
          <p:nvPr/>
        </p:nvSpPr>
        <p:spPr>
          <a:xfrm>
            <a:off x="1726876" y="1793814"/>
            <a:ext cx="7607624" cy="853488"/>
          </a:xfrm>
          <a:prstGeom prst="rect">
            <a:avLst/>
          </a:prstGeom>
        </p:spPr>
        <p:txBody>
          <a:bodyPr wrap="square" lIns="0" tIns="0" rIns="0" bIns="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Review the benefit resources and ask questions.</a:t>
            </a:r>
            <a:endParaRPr kumimoji="0" lang="en-US" sz="2400" b="1" i="0" u="none" strike="noStrike" kern="1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IN" sz="1400" b="0" i="0" u="none" strike="noStrike" kern="1200" cap="none" spc="0" normalizeH="0" baseline="0" noProof="0" dirty="0">
              <a:ln>
                <a:noFill/>
              </a:ln>
              <a:solidFill>
                <a:prstClr val="white"/>
              </a:solidFill>
              <a:effectLst/>
              <a:uLnTx/>
              <a:uFillTx/>
              <a:latin typeface="Lato"/>
              <a:ea typeface="Open Sans" panose="020B0606030504020204" pitchFamily="34" charset="0"/>
              <a:cs typeface="Open Sans" panose="020B0606030504020204" pitchFamily="34" charset="0"/>
            </a:endParaRPr>
          </a:p>
        </p:txBody>
      </p:sp>
      <p:pic>
        <p:nvPicPr>
          <p:cNvPr id="9" name="Picture 8">
            <a:extLst>
              <a:ext uri="{FF2B5EF4-FFF2-40B4-BE49-F238E27FC236}">
                <a16:creationId xmlns:a16="http://schemas.microsoft.com/office/drawing/2014/main" id="{69D818FB-4596-2E56-4A74-1EE39A33D4E5}"/>
              </a:ext>
            </a:extLst>
          </p:cNvPr>
          <p:cNvPicPr>
            <a:picLocks noChangeAspect="1"/>
          </p:cNvPicPr>
          <p:nvPr/>
        </p:nvPicPr>
        <p:blipFill>
          <a:blip r:embed="rId4"/>
          <a:stretch>
            <a:fillRect/>
          </a:stretch>
        </p:blipFill>
        <p:spPr>
          <a:xfrm>
            <a:off x="10258808" y="142732"/>
            <a:ext cx="1271588" cy="1271588"/>
          </a:xfrm>
          <a:prstGeom prst="rect">
            <a:avLst/>
          </a:prstGeom>
        </p:spPr>
      </p:pic>
    </p:spTree>
    <p:custDataLst>
      <p:tags r:id="rId1"/>
    </p:custDataLst>
    <p:extLst>
      <p:ext uri="{BB962C8B-B14F-4D97-AF65-F5344CB8AC3E}">
        <p14:creationId xmlns:p14="http://schemas.microsoft.com/office/powerpoint/2010/main" val="686416172"/>
      </p:ext>
    </p:extLst>
  </p:cSld>
  <p:clrMapOvr>
    <a:masterClrMapping/>
  </p:clrMapOvr>
  <p:transition spd="slow">
    <p:push dir="u"/>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9654">
            <a:off x="-3046840" y="4447789"/>
            <a:ext cx="17414875" cy="40719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extBox 5"/>
          <p:cNvSpPr txBox="1"/>
          <p:nvPr/>
        </p:nvSpPr>
        <p:spPr>
          <a:xfrm>
            <a:off x="2597103" y="2396774"/>
            <a:ext cx="6997795" cy="120032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200" b="0" i="0" u="none" strike="noStrike" kern="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Questions?</a:t>
            </a:r>
          </a:p>
        </p:txBody>
      </p:sp>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60596" y="1596466"/>
            <a:ext cx="870807" cy="800308"/>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3911748447"/>
      </p:ext>
    </p:extLst>
  </p:cSld>
  <p:clrMapOvr>
    <a:masterClrMapping/>
  </p:clrMapOvr>
  <mc:AlternateContent xmlns:mc="http://schemas.openxmlformats.org/markup-compatibility/2006" xmlns:p14="http://schemas.microsoft.com/office/powerpoint/2010/main">
    <mc:Choice Requires="p14">
      <p:transition p14:dur="250" advClick="0" advTm="15000">
        <p:push dir="u"/>
      </p:transition>
    </mc:Choice>
    <mc:Fallback xmlns="">
      <p:transition advClick="0" advTm="15000">
        <p:push dir="u"/>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BE3455">
            <a:alpha val="1000"/>
          </a:srgbClr>
        </a:solidFill>
        <a:effectLst/>
      </p:bgPr>
    </p:bg>
    <p:spTree>
      <p:nvGrpSpPr>
        <p:cNvPr id="1" name=""/>
        <p:cNvGrpSpPr/>
        <p:nvPr/>
      </p:nvGrpSpPr>
      <p:grpSpPr>
        <a:xfrm>
          <a:off x="0" y="0"/>
          <a:ext cx="0" cy="0"/>
          <a:chOff x="0" y="0"/>
          <a:chExt cx="0" cy="0"/>
        </a:xfrm>
      </p:grpSpPr>
      <p:sp>
        <p:nvSpPr>
          <p:cNvPr id="88" name="TextBox 87"/>
          <p:cNvSpPr txBox="1"/>
          <p:nvPr/>
        </p:nvSpPr>
        <p:spPr>
          <a:xfrm>
            <a:off x="0" y="2187654"/>
            <a:ext cx="12192000" cy="12464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00"/>
              </a:spcBef>
              <a:spcAft>
                <a:spcPts val="100"/>
              </a:spcAft>
              <a:buClrTx/>
              <a:buSzTx/>
              <a:buFontTx/>
              <a:buNone/>
              <a:tabLst/>
              <a:defRPr/>
            </a:pPr>
            <a:r>
              <a:rPr kumimoji="0" lang="en-US" sz="7500" b="1" i="0" u="none" strike="noStrike" kern="1200" cap="none" spc="30" normalizeH="0" baseline="0" noProof="0" dirty="0">
                <a:ln>
                  <a:noFill/>
                </a:ln>
                <a:solidFill>
                  <a:srgbClr val="78AA65"/>
                </a:solidFill>
                <a:effectLst/>
                <a:uLnTx/>
                <a:uFillTx/>
                <a:latin typeface="Open Sans" panose="020B0606030504020204" pitchFamily="34" charset="0"/>
                <a:ea typeface="Open Sans" panose="020B0606030504020204" pitchFamily="34" charset="0"/>
                <a:cs typeface="Open Sans" panose="020B0606030504020204" pitchFamily="34" charset="0"/>
              </a:rPr>
              <a:t>Thank You!</a:t>
            </a:r>
          </a:p>
        </p:txBody>
      </p:sp>
      <p:sp>
        <p:nvSpPr>
          <p:cNvPr id="16" name="Arc 15">
            <a:extLst>
              <a:ext uri="{FF2B5EF4-FFF2-40B4-BE49-F238E27FC236}">
                <a16:creationId xmlns:a16="http://schemas.microsoft.com/office/drawing/2014/main" id="{C1E4849A-4D95-E346-B5E7-9BBC5C0633B6}"/>
              </a:ext>
            </a:extLst>
          </p:cNvPr>
          <p:cNvSpPr/>
          <p:nvPr/>
        </p:nvSpPr>
        <p:spPr>
          <a:xfrm rot="18716708">
            <a:off x="-19314375" y="4252344"/>
            <a:ext cx="52221864" cy="52221864"/>
          </a:xfrm>
          <a:prstGeom prst="arc">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3D4D55"/>
              </a:solidFill>
              <a:effectLst/>
              <a:uLnTx/>
              <a:uFillTx/>
              <a:latin typeface="Open Sans"/>
              <a:ea typeface="+mn-ea"/>
              <a:cs typeface="+mn-cs"/>
            </a:endParaRPr>
          </a:p>
        </p:txBody>
      </p:sp>
      <p:pic>
        <p:nvPicPr>
          <p:cNvPr id="15" name="Picture 14">
            <a:extLst>
              <a:ext uri="{FF2B5EF4-FFF2-40B4-BE49-F238E27FC236}">
                <a16:creationId xmlns:a16="http://schemas.microsoft.com/office/drawing/2014/main" id="{B5E8AC80-671C-7D47-BE7B-24AB287EFE3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20064" y="5131129"/>
            <a:ext cx="2750421" cy="1437622"/>
          </a:xfrm>
          <a:prstGeom prst="rect">
            <a:avLst/>
          </a:prstGeom>
        </p:spPr>
      </p:pic>
    </p:spTree>
    <p:custDataLst>
      <p:tags r:id="rId1"/>
    </p:custDataLst>
    <p:extLst>
      <p:ext uri="{BB962C8B-B14F-4D97-AF65-F5344CB8AC3E}">
        <p14:creationId xmlns:p14="http://schemas.microsoft.com/office/powerpoint/2010/main" val="3013157666"/>
      </p:ext>
    </p:extLst>
  </p:cSld>
  <p:clrMapOvr>
    <a:masterClrMapping/>
  </p:clrMapOvr>
  <mc:AlternateContent xmlns:mc="http://schemas.openxmlformats.org/markup-compatibility/2006" xmlns:p14="http://schemas.microsoft.com/office/powerpoint/2010/main">
    <mc:Choice Requires="p14">
      <p:transition p14:dur="250" advClick="0" advTm="15000">
        <p:push dir="u"/>
      </p:transition>
    </mc:Choice>
    <mc:Fallback xmlns="">
      <p:transition advClick="0" advTm="15000">
        <p:push dir="u"/>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7_Office Theme">
  <a:themeElements>
    <a:clrScheme name="Augusta Health 2021">
      <a:dk1>
        <a:srgbClr val="3D4D55"/>
      </a:dk1>
      <a:lt1>
        <a:sysClr val="window" lastClr="FFFFFF"/>
      </a:lt1>
      <a:dk2>
        <a:srgbClr val="22819E"/>
      </a:dk2>
      <a:lt2>
        <a:srgbClr val="EEECE1"/>
      </a:lt2>
      <a:accent1>
        <a:srgbClr val="78AA65"/>
      </a:accent1>
      <a:accent2>
        <a:srgbClr val="3D4D55"/>
      </a:accent2>
      <a:accent3>
        <a:srgbClr val="616969"/>
      </a:accent3>
      <a:accent4>
        <a:srgbClr val="A7DA7E"/>
      </a:accent4>
      <a:accent5>
        <a:srgbClr val="4B9896"/>
      </a:accent5>
      <a:accent6>
        <a:srgbClr val="51B0CB"/>
      </a:accent6>
      <a:hlink>
        <a:srgbClr val="3D7B66"/>
      </a:hlink>
      <a:folHlink>
        <a:srgbClr val="22819E"/>
      </a:folHlink>
    </a:clrScheme>
    <a:fontScheme name="Business">
      <a:majorFont>
        <a:latin typeface="Montserrat Semi Bold"/>
        <a:ea typeface=""/>
        <a:cs typeface=""/>
      </a:majorFont>
      <a:minorFont>
        <a:latin typeface="Lat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9_Office Theme">
  <a:themeElements>
    <a:clrScheme name="Custom 1">
      <a:dk1>
        <a:srgbClr val="FFFFFF"/>
      </a:dk1>
      <a:lt1>
        <a:srgbClr val="FFFFFF"/>
      </a:lt1>
      <a:dk2>
        <a:srgbClr val="10416B"/>
      </a:dk2>
      <a:lt2>
        <a:srgbClr val="7BADD3"/>
      </a:lt2>
      <a:accent1>
        <a:srgbClr val="10416B"/>
      </a:accent1>
      <a:accent2>
        <a:srgbClr val="737373"/>
      </a:accent2>
      <a:accent3>
        <a:srgbClr val="EAEAEA"/>
      </a:accent3>
      <a:accent4>
        <a:srgbClr val="74A1CF"/>
      </a:accent4>
      <a:accent5>
        <a:srgbClr val="E6E6E6"/>
      </a:accent5>
      <a:accent6>
        <a:srgbClr val="ACACAC"/>
      </a:accent6>
      <a:hlink>
        <a:srgbClr val="7BADD3"/>
      </a:hlink>
      <a:folHlink>
        <a:srgbClr val="E6E6E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Augusta Health 2021">
      <a:dk1>
        <a:srgbClr val="3D4D55"/>
      </a:dk1>
      <a:lt1>
        <a:sysClr val="window" lastClr="FFFFFF"/>
      </a:lt1>
      <a:dk2>
        <a:srgbClr val="22819E"/>
      </a:dk2>
      <a:lt2>
        <a:srgbClr val="EEECE1"/>
      </a:lt2>
      <a:accent1>
        <a:srgbClr val="78AA65"/>
      </a:accent1>
      <a:accent2>
        <a:srgbClr val="3D4D55"/>
      </a:accent2>
      <a:accent3>
        <a:srgbClr val="616969"/>
      </a:accent3>
      <a:accent4>
        <a:srgbClr val="A7DA7E"/>
      </a:accent4>
      <a:accent5>
        <a:srgbClr val="4B9896"/>
      </a:accent5>
      <a:accent6>
        <a:srgbClr val="51B0CB"/>
      </a:accent6>
      <a:hlink>
        <a:srgbClr val="3D7B66"/>
      </a:hlink>
      <a:folHlink>
        <a:srgbClr val="22819E"/>
      </a:folHlink>
    </a:clrScheme>
    <a:fontScheme name="OpenSans">
      <a:majorFont>
        <a:latin typeface="Open Sans SemiBold"/>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215</TotalTime>
  <Words>2421</Words>
  <Application>Microsoft Office PowerPoint</Application>
  <PresentationFormat>Widescreen</PresentationFormat>
  <Paragraphs>328</Paragraphs>
  <Slides>46</Slides>
  <Notes>46</Notes>
  <HiddenSlides>0</HiddenSlides>
  <MMClips>0</MMClips>
  <ScaleCrop>false</ScaleCrop>
  <HeadingPairs>
    <vt:vector size="6" baseType="variant">
      <vt:variant>
        <vt:lpstr>Fonts Used</vt:lpstr>
      </vt:variant>
      <vt:variant>
        <vt:i4>12</vt:i4>
      </vt:variant>
      <vt:variant>
        <vt:lpstr>Theme</vt:lpstr>
      </vt:variant>
      <vt:variant>
        <vt:i4>3</vt:i4>
      </vt:variant>
      <vt:variant>
        <vt:lpstr>Slide Titles</vt:lpstr>
      </vt:variant>
      <vt:variant>
        <vt:i4>46</vt:i4>
      </vt:variant>
    </vt:vector>
  </HeadingPairs>
  <TitlesOfParts>
    <vt:vector size="61" baseType="lpstr">
      <vt:lpstr>Aptos</vt:lpstr>
      <vt:lpstr>Arial</vt:lpstr>
      <vt:lpstr>Calibri</vt:lpstr>
      <vt:lpstr>FreightSansProBook</vt:lpstr>
      <vt:lpstr>Lato</vt:lpstr>
      <vt:lpstr>Montserrat Semi Bold</vt:lpstr>
      <vt:lpstr>Nirmala Text</vt:lpstr>
      <vt:lpstr>Open Sans</vt:lpstr>
      <vt:lpstr>Open Sans SemiBold</vt:lpstr>
      <vt:lpstr>Symbol</vt:lpstr>
      <vt:lpstr>Times New Roman</vt:lpstr>
      <vt:lpstr>Wingdings</vt:lpstr>
      <vt:lpstr>7_Office Theme</vt:lpstr>
      <vt:lpstr>9_Office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Your benefit enrollment Checklist</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Hedges, Kathy</dc:creator>
  <cp:lastModifiedBy>Hoagland, Joanne</cp:lastModifiedBy>
  <cp:revision>8</cp:revision>
  <dcterms:created xsi:type="dcterms:W3CDTF">2026-01-05T19:45:12Z</dcterms:created>
  <dcterms:modified xsi:type="dcterms:W3CDTF">2026-10-11T18:55:54Z</dcterms:modified>
</cp:coreProperties>
</file>